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modernComment_182_D577DD0C.xml" ContentType="application/vnd.ms-powerpoint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8" r:id="rId6"/>
    <p:sldMasterId id="2147483745" r:id="rId7"/>
    <p:sldMasterId id="2147483751" r:id="rId8"/>
  </p:sldMasterIdLst>
  <p:notesMasterIdLst>
    <p:notesMasterId r:id="rId22"/>
  </p:notesMasterIdLst>
  <p:handoutMasterIdLst>
    <p:handoutMasterId r:id="rId23"/>
  </p:handoutMasterIdLst>
  <p:sldIdLst>
    <p:sldId id="262" r:id="rId9"/>
    <p:sldId id="388" r:id="rId10"/>
    <p:sldId id="374" r:id="rId11"/>
    <p:sldId id="337" r:id="rId12"/>
    <p:sldId id="338" r:id="rId13"/>
    <p:sldId id="342" r:id="rId14"/>
    <p:sldId id="385" r:id="rId15"/>
    <p:sldId id="386" r:id="rId16"/>
    <p:sldId id="379" r:id="rId17"/>
    <p:sldId id="343" r:id="rId18"/>
    <p:sldId id="381" r:id="rId19"/>
    <p:sldId id="389" r:id="rId20"/>
    <p:sldId id="390" r:id="rId21"/>
  </p:sldIdLst>
  <p:sldSz cx="12192000" cy="6858000"/>
  <p:notesSz cx="6718300" cy="98552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96D010C-517B-1088-9508-3B57015721AD}" name="Thijssen, Conny (NY)" initials="CT" userId="S::cthijssen@svb.nl::10b9663b-d7a7-4451-80e4-6625fbaed023" providerId="AD"/>
  <p188:author id="{E5C8B46A-E253-C18E-231F-E9CBD3501D1E}" name="Buysse, Lynn (BR)" initials="LB" userId="S::LBuysse@svb.nl::c07e4bf6-aa67-4e13-847a-93c22cda3d3c" providerId="AD"/>
  <p188:author id="{C11B4E82-077F-EC1B-2F88-94B8EB04C8DC}" name="Budde, John (NY)" initials="BJ(" userId="S::jbudde@svb.nl::e07ea58d-e6c3-42fc-b200-f260e249162a" providerId="AD"/>
  <p188:author id="{F21532DC-0E8F-F80C-6B24-F508D6F81687}" name="Hentenaar, Wim (BR)" initials="HW" userId="S::whentenaar@svb.nl::fb6d7610-809d-44ae-a3f3-13ff804dd1c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4E98"/>
    <a:srgbClr val="006ABC"/>
    <a:srgbClr val="E86661"/>
    <a:srgbClr val="00A8CA"/>
    <a:srgbClr val="80D2C2"/>
    <a:srgbClr val="3FBAA2"/>
    <a:srgbClr val="93D8CB"/>
    <a:srgbClr val="ECECED"/>
    <a:srgbClr val="C0C1BF"/>
    <a:srgbClr val="87CE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0AA859-17FD-4DDB-B906-AC359F706B85}" v="16" dt="2026-06-08T14:51:23.94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Stijl, licht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FECB4D8-DB02-4DC6-A0A2-4F2EBAE1DC90}" styleName="Stijl, gemiddeld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Stijl, gemiddeld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Stijl, gemiddeld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ijl, gemiddeld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Stijl, donker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5" autoAdjust="0"/>
    <p:restoredTop sz="94254" autoAdjust="0"/>
  </p:normalViewPr>
  <p:slideViewPr>
    <p:cSldViewPr snapToGrid="0">
      <p:cViewPr varScale="1">
        <p:scale>
          <a:sx n="90" d="100"/>
          <a:sy n="90" d="100"/>
        </p:scale>
        <p:origin x="896" y="6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rtsmit, Patrick (BR)" userId="8a7c9bb8-2ff6-40bc-b747-d78337548cef" providerId="ADAL" clId="{595D6AF2-1E2D-4364-8C90-1D1F14821F99}"/>
    <pc:docChg chg="modSld">
      <pc:chgData name="Kortsmit, Patrick (BR)" userId="8a7c9bb8-2ff6-40bc-b747-d78337548cef" providerId="ADAL" clId="{595D6AF2-1E2D-4364-8C90-1D1F14821F99}" dt="2026-06-09T08:36:35.902" v="3" actId="20577"/>
      <pc:docMkLst>
        <pc:docMk/>
      </pc:docMkLst>
      <pc:sldChg chg="modSp mod">
        <pc:chgData name="Kortsmit, Patrick (BR)" userId="8a7c9bb8-2ff6-40bc-b747-d78337548cef" providerId="ADAL" clId="{595D6AF2-1E2D-4364-8C90-1D1F14821F99}" dt="2026-06-09T08:36:35.902" v="3" actId="20577"/>
        <pc:sldMkLst>
          <pc:docMk/>
          <pc:sldMk cId="2864890201" sldId="337"/>
        </pc:sldMkLst>
        <pc:spChg chg="mod">
          <ac:chgData name="Kortsmit, Patrick (BR)" userId="8a7c9bb8-2ff6-40bc-b747-d78337548cef" providerId="ADAL" clId="{595D6AF2-1E2D-4364-8C90-1D1F14821F99}" dt="2026-06-09T08:36:35.902" v="3" actId="20577"/>
          <ac:spMkLst>
            <pc:docMk/>
            <pc:sldMk cId="2864890201" sldId="337"/>
            <ac:spMk id="3" creationId="{8B1F7FA1-6624-D1F8-0285-E259D9D1DD58}"/>
          </ac:spMkLst>
        </pc:spChg>
      </pc:sldChg>
    </pc:docChg>
  </pc:docChgLst>
</pc:chgInfo>
</file>

<file path=ppt/comments/modernComment_182_D577DD0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113BEF8-102A-41FA-92B8-D919FEC2660E}" authorId="{F21532DC-0E8F-F80C-6B24-F508D6F81687}" created="2025-10-09T10:53:00.89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581402380" sldId="386"/>
      <ac:graphicFrameMk id="5" creationId="{8CE440C0-02CD-F52E-814D-1BCB8CB1DED2}"/>
    </ac:deMkLst>
    <p188:txBody>
      <a:bodyPr/>
      <a:lstStyle/>
      <a:p>
        <a:r>
          <a:rPr lang="en-US"/>
          <a:t>RIZIV=Rijksinstituut voor ziekte- en invaliditeitsverzekering
Maar: RIZIV geen uitvoeringsorgaan en betaalt bijvoorbeeld geen uitkeringen. De uitvoering ligt bij de verzekeringsinstellingen (ziekenfondsen of de Hulpkas).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865DBC-35FF-4A71-B472-292592D1FD0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E75CF216-DD54-493E-9B0D-1D76B577FACB}">
      <dgm:prSet phldrT="[Tekst]" phldr="0"/>
      <dgm:spPr/>
      <dgm:t>
        <a:bodyPr/>
        <a:lstStyle/>
        <a:p>
          <a:r>
            <a:rPr lang="nl-NL" dirty="0"/>
            <a:t>Doorbetaling van loon door werkgever: </a:t>
          </a:r>
        </a:p>
        <a:p>
          <a:r>
            <a:rPr lang="nl-NL" dirty="0"/>
            <a:t>- Arbeiders: 14 dagen </a:t>
          </a:r>
        </a:p>
        <a:p>
          <a:r>
            <a:rPr lang="nl-NL" dirty="0"/>
            <a:t>-Bedienden: 30 dagen </a:t>
          </a:r>
        </a:p>
      </dgm:t>
    </dgm:pt>
    <dgm:pt modelId="{3C5ADD58-F322-4679-98F8-45583C268F0E}" type="parTrans" cxnId="{8D9A2442-1F28-4E05-B603-E1C025922A81}">
      <dgm:prSet/>
      <dgm:spPr/>
      <dgm:t>
        <a:bodyPr/>
        <a:lstStyle/>
        <a:p>
          <a:endParaRPr lang="nl-NL"/>
        </a:p>
      </dgm:t>
    </dgm:pt>
    <dgm:pt modelId="{1B2D955C-A2F5-448A-B762-3ADBAC9A82D9}" type="sibTrans" cxnId="{8D9A2442-1F28-4E05-B603-E1C025922A81}">
      <dgm:prSet/>
      <dgm:spPr/>
      <dgm:t>
        <a:bodyPr/>
        <a:lstStyle/>
        <a:p>
          <a:endParaRPr lang="nl-NL"/>
        </a:p>
      </dgm:t>
    </dgm:pt>
    <dgm:pt modelId="{39A0EBB0-89EE-4CC3-A701-92EE8CD1680B}">
      <dgm:prSet phldrT="[Tekst]" phldr="0"/>
      <dgm:spPr/>
      <dgm:t>
        <a:bodyPr/>
        <a:lstStyle/>
        <a:p>
          <a:pPr algn="ctr"/>
          <a:r>
            <a:rPr lang="nl-NL" dirty="0"/>
            <a:t>Ziekte-uitkering door mutualiteit </a:t>
          </a:r>
        </a:p>
        <a:p>
          <a:pPr algn="l"/>
          <a:r>
            <a:rPr lang="nl-NL" dirty="0"/>
            <a:t>-Arbeiders: Vanaf dag 15 </a:t>
          </a:r>
        </a:p>
        <a:p>
          <a:pPr algn="l"/>
          <a:r>
            <a:rPr lang="nl-NL" dirty="0"/>
            <a:t>-Bedienden: Vanaf dag 31 </a:t>
          </a:r>
        </a:p>
      </dgm:t>
    </dgm:pt>
    <dgm:pt modelId="{004FD307-5D87-4FE7-BE7B-1C5327A3D735}" type="parTrans" cxnId="{C23D0F09-CCF8-4449-8DB6-636AD4FBDDD6}">
      <dgm:prSet/>
      <dgm:spPr/>
      <dgm:t>
        <a:bodyPr/>
        <a:lstStyle/>
        <a:p>
          <a:endParaRPr lang="nl-NL"/>
        </a:p>
      </dgm:t>
    </dgm:pt>
    <dgm:pt modelId="{12CA857B-A95A-4D12-AB97-237E80AB8EA3}" type="sibTrans" cxnId="{C23D0F09-CCF8-4449-8DB6-636AD4FBDDD6}">
      <dgm:prSet/>
      <dgm:spPr/>
      <dgm:t>
        <a:bodyPr/>
        <a:lstStyle/>
        <a:p>
          <a:endParaRPr lang="nl-NL"/>
        </a:p>
      </dgm:t>
    </dgm:pt>
    <dgm:pt modelId="{C0EF26D6-4579-4AF1-B901-DBE515C460DD}">
      <dgm:prSet phldrT="[Tekst]" phldr="0"/>
      <dgm:spPr/>
      <dgm:t>
        <a:bodyPr/>
        <a:lstStyle/>
        <a:p>
          <a:r>
            <a:rPr lang="nl-NL" dirty="0"/>
            <a:t>Beiden: na 1 jaar invaliditeitsuitkering </a:t>
          </a:r>
        </a:p>
      </dgm:t>
    </dgm:pt>
    <dgm:pt modelId="{DC737190-26B5-4C9B-9241-C230FC4440E8}" type="parTrans" cxnId="{DB00FAA5-990A-4462-8746-292614F5A14A}">
      <dgm:prSet/>
      <dgm:spPr/>
      <dgm:t>
        <a:bodyPr/>
        <a:lstStyle/>
        <a:p>
          <a:endParaRPr lang="nl-NL"/>
        </a:p>
      </dgm:t>
    </dgm:pt>
    <dgm:pt modelId="{CED8C5EF-7046-4D39-A539-BA1FD651C0FD}" type="sibTrans" cxnId="{DB00FAA5-990A-4462-8746-292614F5A14A}">
      <dgm:prSet/>
      <dgm:spPr/>
      <dgm:t>
        <a:bodyPr/>
        <a:lstStyle/>
        <a:p>
          <a:endParaRPr lang="nl-NL"/>
        </a:p>
      </dgm:t>
    </dgm:pt>
    <dgm:pt modelId="{A696C7EA-C864-43A0-9E2D-3B24A4B3C28B}" type="pres">
      <dgm:prSet presAssocID="{02865DBC-35FF-4A71-B472-292592D1FD09}" presName="Name0" presStyleCnt="0">
        <dgm:presLayoutVars>
          <dgm:dir/>
          <dgm:animLvl val="lvl"/>
          <dgm:resizeHandles val="exact"/>
        </dgm:presLayoutVars>
      </dgm:prSet>
      <dgm:spPr/>
    </dgm:pt>
    <dgm:pt modelId="{51C71110-ADB9-4B5E-A44F-04D19FF86589}" type="pres">
      <dgm:prSet presAssocID="{E75CF216-DD54-493E-9B0D-1D76B577FACB}" presName="parTxOnly" presStyleLbl="node1" presStyleIdx="0" presStyleCnt="3" custLinFactNeighborX="-14661" custLinFactNeighborY="-1833">
        <dgm:presLayoutVars>
          <dgm:chMax val="0"/>
          <dgm:chPref val="0"/>
          <dgm:bulletEnabled val="1"/>
        </dgm:presLayoutVars>
      </dgm:prSet>
      <dgm:spPr/>
    </dgm:pt>
    <dgm:pt modelId="{0D1A91E0-4527-483E-8B69-4A1BF49F89B6}" type="pres">
      <dgm:prSet presAssocID="{1B2D955C-A2F5-448A-B762-3ADBAC9A82D9}" presName="parTxOnlySpace" presStyleCnt="0"/>
      <dgm:spPr/>
    </dgm:pt>
    <dgm:pt modelId="{92C4984C-F57D-4788-8244-9FD3B9FED0DA}" type="pres">
      <dgm:prSet presAssocID="{39A0EBB0-89EE-4CC3-A701-92EE8CD1680B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1E49F02-A373-4029-996F-9836120E2E92}" type="pres">
      <dgm:prSet presAssocID="{12CA857B-A95A-4D12-AB97-237E80AB8EA3}" presName="parTxOnlySpace" presStyleCnt="0"/>
      <dgm:spPr/>
    </dgm:pt>
    <dgm:pt modelId="{82145DF8-7B32-44CC-9FC4-53DBF0705763}" type="pres">
      <dgm:prSet presAssocID="{C0EF26D6-4579-4AF1-B901-DBE515C460D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C23D0F09-CCF8-4449-8DB6-636AD4FBDDD6}" srcId="{02865DBC-35FF-4A71-B472-292592D1FD09}" destId="{39A0EBB0-89EE-4CC3-A701-92EE8CD1680B}" srcOrd="1" destOrd="0" parTransId="{004FD307-5D87-4FE7-BE7B-1C5327A3D735}" sibTransId="{12CA857B-A95A-4D12-AB97-237E80AB8EA3}"/>
    <dgm:cxn modelId="{8D9A2442-1F28-4E05-B603-E1C025922A81}" srcId="{02865DBC-35FF-4A71-B472-292592D1FD09}" destId="{E75CF216-DD54-493E-9B0D-1D76B577FACB}" srcOrd="0" destOrd="0" parTransId="{3C5ADD58-F322-4679-98F8-45583C268F0E}" sibTransId="{1B2D955C-A2F5-448A-B762-3ADBAC9A82D9}"/>
    <dgm:cxn modelId="{1447BB4E-06AE-414A-B362-36C8A97D71C5}" type="presOf" srcId="{02865DBC-35FF-4A71-B472-292592D1FD09}" destId="{A696C7EA-C864-43A0-9E2D-3B24A4B3C28B}" srcOrd="0" destOrd="0" presId="urn:microsoft.com/office/officeart/2005/8/layout/chevron1"/>
    <dgm:cxn modelId="{CC213751-A2E6-4674-8C45-A070AA3F1E83}" type="presOf" srcId="{C0EF26D6-4579-4AF1-B901-DBE515C460DD}" destId="{82145DF8-7B32-44CC-9FC4-53DBF0705763}" srcOrd="0" destOrd="0" presId="urn:microsoft.com/office/officeart/2005/8/layout/chevron1"/>
    <dgm:cxn modelId="{BFAA935A-C354-48CE-834D-F361844A2664}" type="presOf" srcId="{39A0EBB0-89EE-4CC3-A701-92EE8CD1680B}" destId="{92C4984C-F57D-4788-8244-9FD3B9FED0DA}" srcOrd="0" destOrd="0" presId="urn:microsoft.com/office/officeart/2005/8/layout/chevron1"/>
    <dgm:cxn modelId="{DB00FAA5-990A-4462-8746-292614F5A14A}" srcId="{02865DBC-35FF-4A71-B472-292592D1FD09}" destId="{C0EF26D6-4579-4AF1-B901-DBE515C460DD}" srcOrd="2" destOrd="0" parTransId="{DC737190-26B5-4C9B-9241-C230FC4440E8}" sibTransId="{CED8C5EF-7046-4D39-A539-BA1FD651C0FD}"/>
    <dgm:cxn modelId="{EA21EBD8-5AFC-45F5-8A99-0C0E4ED966E8}" type="presOf" srcId="{E75CF216-DD54-493E-9B0D-1D76B577FACB}" destId="{51C71110-ADB9-4B5E-A44F-04D19FF86589}" srcOrd="0" destOrd="0" presId="urn:microsoft.com/office/officeart/2005/8/layout/chevron1"/>
    <dgm:cxn modelId="{72B119F7-1E87-4C0E-A115-9DFDF9FE40AD}" type="presParOf" srcId="{A696C7EA-C864-43A0-9E2D-3B24A4B3C28B}" destId="{51C71110-ADB9-4B5E-A44F-04D19FF86589}" srcOrd="0" destOrd="0" presId="urn:microsoft.com/office/officeart/2005/8/layout/chevron1"/>
    <dgm:cxn modelId="{169924B3-86D0-44BB-85EF-337EFD637D95}" type="presParOf" srcId="{A696C7EA-C864-43A0-9E2D-3B24A4B3C28B}" destId="{0D1A91E0-4527-483E-8B69-4A1BF49F89B6}" srcOrd="1" destOrd="0" presId="urn:microsoft.com/office/officeart/2005/8/layout/chevron1"/>
    <dgm:cxn modelId="{1E26EB81-6AE3-4F63-A3AB-90533677FABE}" type="presParOf" srcId="{A696C7EA-C864-43A0-9E2D-3B24A4B3C28B}" destId="{92C4984C-F57D-4788-8244-9FD3B9FED0DA}" srcOrd="2" destOrd="0" presId="urn:microsoft.com/office/officeart/2005/8/layout/chevron1"/>
    <dgm:cxn modelId="{A653017C-1E1F-4C4C-8F64-89F84EE04E9F}" type="presParOf" srcId="{A696C7EA-C864-43A0-9E2D-3B24A4B3C28B}" destId="{21E49F02-A373-4029-996F-9836120E2E92}" srcOrd="3" destOrd="0" presId="urn:microsoft.com/office/officeart/2005/8/layout/chevron1"/>
    <dgm:cxn modelId="{414375E3-7015-4838-BD40-F11D9DDB8AD0}" type="presParOf" srcId="{A696C7EA-C864-43A0-9E2D-3B24A4B3C28B}" destId="{82145DF8-7B32-44CC-9FC4-53DBF0705763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C71110-ADB9-4B5E-A44F-04D19FF86589}">
      <dsp:nvSpPr>
        <dsp:cNvPr id="0" name=""/>
        <dsp:cNvSpPr/>
      </dsp:nvSpPr>
      <dsp:spPr>
        <a:xfrm>
          <a:off x="0" y="2420772"/>
          <a:ext cx="3742122" cy="149684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/>
            <a:t>Doorbetaling van loon door werkgever: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/>
            <a:t>- Arbeiders: 14 dagen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/>
            <a:t>-Bedienden: 30 dagen </a:t>
          </a:r>
        </a:p>
      </dsp:txBody>
      <dsp:txXfrm>
        <a:off x="748425" y="2420772"/>
        <a:ext cx="2245273" cy="1496849"/>
      </dsp:txXfrm>
    </dsp:sp>
    <dsp:sp modelId="{92C4984C-F57D-4788-8244-9FD3B9FED0DA}">
      <dsp:nvSpPr>
        <dsp:cNvPr id="0" name=""/>
        <dsp:cNvSpPr/>
      </dsp:nvSpPr>
      <dsp:spPr>
        <a:xfrm>
          <a:off x="3370982" y="2448209"/>
          <a:ext cx="3742122" cy="149684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/>
            <a:t>Ziekte-uitkering door mutualiteit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/>
            <a:t>-Arbeiders: Vanaf dag 15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/>
            <a:t>-Bedienden: Vanaf dag 31 </a:t>
          </a:r>
        </a:p>
      </dsp:txBody>
      <dsp:txXfrm>
        <a:off x="4119407" y="2448209"/>
        <a:ext cx="2245273" cy="1496849"/>
      </dsp:txXfrm>
    </dsp:sp>
    <dsp:sp modelId="{82145DF8-7B32-44CC-9FC4-53DBF0705763}">
      <dsp:nvSpPr>
        <dsp:cNvPr id="0" name=""/>
        <dsp:cNvSpPr/>
      </dsp:nvSpPr>
      <dsp:spPr>
        <a:xfrm>
          <a:off x="6738892" y="2448209"/>
          <a:ext cx="3742122" cy="149684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/>
            <a:t>Beiden: na 1 jaar invaliditeitsuitkering </a:t>
          </a:r>
        </a:p>
      </dsp:txBody>
      <dsp:txXfrm>
        <a:off x="7487317" y="2448209"/>
        <a:ext cx="2245273" cy="14968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05482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85133-9BE0-7D40-9EFE-F4230248D229}" type="datetimeFigureOut">
              <a:rPr lang="nl-NL" smtClean="0"/>
              <a:t>9-6-2026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05482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B6B23F-B3D0-9E46-A7BD-D3C94B1F58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71249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05482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E214C-E9AF-6B4F-8D0E-C954ECA9E1F8}" type="datetimeFigureOut">
              <a:rPr lang="nl-NL" smtClean="0"/>
              <a:t>9-6-2026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74613" y="739775"/>
            <a:ext cx="6569075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1830" y="4681220"/>
            <a:ext cx="5374640" cy="44348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05482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A2BFF-F687-AE4A-9BDB-A8E69B17B5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5857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A2BFF-F687-AE4A-9BDB-A8E69B17B5BC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02818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A2BFF-F687-AE4A-9BDB-A8E69B17B5BC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2269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B73D62-0109-E0C0-EF24-007072A8D1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6A375AAD-5CA4-C094-F0A6-412317FF60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BB141D54-ED8C-3FBD-55CC-6CBE2495A2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5AF9BE8-119A-CB1F-A6C3-3B53FBDAFC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A2BFF-F687-AE4A-9BDB-A8E69B17B5BC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4444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66361F-5415-2733-049A-F5ACD1278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48DD82A-B898-F450-AA6B-D821970A6B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941FDFC8-FF9B-4D2C-6B82-35C0D23E8F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627857F-E38C-137B-DB73-41105CFE83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A2BFF-F687-AE4A-9BDB-A8E69B17B5BC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2926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A2BFF-F687-AE4A-9BDB-A8E69B17B5BC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5063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A2BFF-F687-AE4A-9BDB-A8E69B17B5BC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9246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A2BFF-F687-AE4A-9BDB-A8E69B17B5BC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5363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A2BFF-F687-AE4A-9BDB-A8E69B17B5BC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1898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A280E6-8245-C093-0BEE-146CB4AEF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478D5524-2143-8FE1-EF76-A2BB207F99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F43E4602-8173-8B82-7B8A-52B2DD83A3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Let op, als u invaliditeitsuitkering ontvangt wijzigt u SZ.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27043C2-D128-C9DC-3EFD-DDB3C976D1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A2BFF-F687-AE4A-9BDB-A8E69B17B5BC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3519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5A3895-060E-784D-0750-33DCA599D1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20DF0755-AE4D-72FC-1071-3F104F11BC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0029954A-18F9-FE02-27DE-621A22E329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5B8520B-13D7-133B-9B98-CE6C773343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A2BFF-F687-AE4A-9BDB-A8E69B17B5BC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2503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bee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2080"/>
            <a:ext cx="12192000" cy="5455920"/>
          </a:xfrm>
          <a:prstGeom prst="rect">
            <a:avLst/>
          </a:prstGeom>
        </p:spPr>
      </p:pic>
      <p:pic>
        <p:nvPicPr>
          <p:cNvPr id="6" name="Afbeelding 5" descr="header titelslide paar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05890"/>
          </a:xfrm>
          <a:prstGeom prst="rect">
            <a:avLst/>
          </a:prstGeom>
        </p:spPr>
      </p:pic>
      <p:sp>
        <p:nvSpPr>
          <p:cNvPr id="22" name="Rechthoek 21"/>
          <p:cNvSpPr/>
          <p:nvPr userDrawn="1"/>
        </p:nvSpPr>
        <p:spPr>
          <a:xfrm>
            <a:off x="-10513" y="3865343"/>
            <a:ext cx="10517145" cy="2524295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pic>
        <p:nvPicPr>
          <p:cNvPr id="9" name="Afbeelding 8" descr="logo sv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08" y="456227"/>
            <a:ext cx="3964961" cy="606293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Bureau voor Duitse Zaken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450184" y="5529858"/>
            <a:ext cx="7794389" cy="728529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50184" y="4039481"/>
            <a:ext cx="7794389" cy="1364092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2" hasCustomPrompt="1"/>
          </p:nvPr>
        </p:nvSpPr>
        <p:spPr>
          <a:xfrm>
            <a:off x="9107858" y="5853058"/>
            <a:ext cx="1309297" cy="481012"/>
          </a:xfrm>
        </p:spPr>
        <p:txBody>
          <a:bodyPr anchor="t" anchorCtr="0">
            <a:normAutofit/>
          </a:bodyPr>
          <a:lstStyle>
            <a:lvl1pPr algn="r">
              <a:defRPr sz="1200" b="1">
                <a:solidFill>
                  <a:srgbClr val="FFFFFF"/>
                </a:solidFill>
              </a:defRPr>
            </a:lvl1pPr>
          </a:lstStyle>
          <a:p>
            <a:r>
              <a:rPr lang="nl-NL"/>
              <a:t>00-00-00</a:t>
            </a:r>
          </a:p>
        </p:txBody>
      </p:sp>
    </p:spTree>
    <p:extLst>
      <p:ext uri="{BB962C8B-B14F-4D97-AF65-F5344CB8AC3E}">
        <p14:creationId xmlns:p14="http://schemas.microsoft.com/office/powerpoint/2010/main" val="772838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bee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5890"/>
            <a:ext cx="12192000" cy="5455920"/>
          </a:xfrm>
          <a:prstGeom prst="rect">
            <a:avLst/>
          </a:prstGeom>
        </p:spPr>
      </p:pic>
      <p:pic>
        <p:nvPicPr>
          <p:cNvPr id="6" name="Afbeelding 5" descr="header titelslid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05890"/>
          </a:xfrm>
          <a:prstGeom prst="rect">
            <a:avLst/>
          </a:prstGeom>
        </p:spPr>
      </p:pic>
      <p:sp>
        <p:nvSpPr>
          <p:cNvPr id="22" name="Rechthoek 21"/>
          <p:cNvSpPr/>
          <p:nvPr userDrawn="1"/>
        </p:nvSpPr>
        <p:spPr>
          <a:xfrm>
            <a:off x="-10517" y="3865329"/>
            <a:ext cx="10517145" cy="2524295"/>
          </a:xfrm>
          <a:prstGeom prst="rect">
            <a:avLst/>
          </a:prstGeom>
          <a:solidFill>
            <a:srgbClr val="87CEC9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pic>
        <p:nvPicPr>
          <p:cNvPr id="9" name="Afbeelding 8" descr="logo sv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98" y="456213"/>
            <a:ext cx="3964961" cy="606293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Bureau voor Duitse Zaken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450184" y="5529844"/>
            <a:ext cx="7794389" cy="72852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50184" y="4039481"/>
            <a:ext cx="7794389" cy="13640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8918539" y="5949322"/>
            <a:ext cx="1498607" cy="265010"/>
          </a:xfrm>
        </p:spPr>
        <p:txBody>
          <a:bodyPr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r>
              <a:rPr lang="nl-NL"/>
              <a:t>25-3-2025</a:t>
            </a:r>
          </a:p>
        </p:txBody>
      </p:sp>
    </p:spTree>
    <p:extLst>
      <p:ext uri="{BB962C8B-B14F-4D97-AF65-F5344CB8AC3E}">
        <p14:creationId xmlns:p14="http://schemas.microsoft.com/office/powerpoint/2010/main" val="756918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dia bee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2080"/>
            <a:ext cx="12192000" cy="5455920"/>
          </a:xfrm>
          <a:prstGeom prst="rect">
            <a:avLst/>
          </a:prstGeom>
        </p:spPr>
      </p:pic>
      <p:pic>
        <p:nvPicPr>
          <p:cNvPr id="6" name="Afbeelding 5" descr="header titelslid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05890"/>
          </a:xfrm>
          <a:prstGeom prst="rect">
            <a:avLst/>
          </a:prstGeom>
        </p:spPr>
      </p:pic>
      <p:sp>
        <p:nvSpPr>
          <p:cNvPr id="22" name="Rechthoek 21"/>
          <p:cNvSpPr/>
          <p:nvPr userDrawn="1"/>
        </p:nvSpPr>
        <p:spPr>
          <a:xfrm>
            <a:off x="-10517" y="3865329"/>
            <a:ext cx="10517145" cy="2524295"/>
          </a:xfrm>
          <a:prstGeom prst="rect">
            <a:avLst/>
          </a:prstGeom>
          <a:solidFill>
            <a:srgbClr val="87CEC9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pic>
        <p:nvPicPr>
          <p:cNvPr id="9" name="Afbeelding 8" descr="logo sv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98" y="456213"/>
            <a:ext cx="3964961" cy="606293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Bureau voor Duitse Zaken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450184" y="5529844"/>
            <a:ext cx="7794389" cy="72852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50184" y="4039481"/>
            <a:ext cx="7794389" cy="13640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8918539" y="5949322"/>
            <a:ext cx="1498607" cy="265010"/>
          </a:xfrm>
        </p:spPr>
        <p:txBody>
          <a:bodyPr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r>
              <a:rPr lang="nl-NL"/>
              <a:t>25-3-2025</a:t>
            </a:r>
          </a:p>
        </p:txBody>
      </p:sp>
    </p:spTree>
    <p:extLst>
      <p:ext uri="{BB962C8B-B14F-4D97-AF65-F5344CB8AC3E}">
        <p14:creationId xmlns:p14="http://schemas.microsoft.com/office/powerpoint/2010/main" val="2127357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dia bee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2080"/>
            <a:ext cx="12192000" cy="5455920"/>
          </a:xfrm>
          <a:prstGeom prst="rect">
            <a:avLst/>
          </a:prstGeom>
        </p:spPr>
      </p:pic>
      <p:pic>
        <p:nvPicPr>
          <p:cNvPr id="6" name="Afbeelding 5" descr="header titelslid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05890"/>
          </a:xfrm>
          <a:prstGeom prst="rect">
            <a:avLst/>
          </a:prstGeom>
        </p:spPr>
      </p:pic>
      <p:sp>
        <p:nvSpPr>
          <p:cNvPr id="22" name="Rechthoek 21"/>
          <p:cNvSpPr/>
          <p:nvPr userDrawn="1"/>
        </p:nvSpPr>
        <p:spPr>
          <a:xfrm>
            <a:off x="-10517" y="3865329"/>
            <a:ext cx="10517145" cy="2524295"/>
          </a:xfrm>
          <a:prstGeom prst="rect">
            <a:avLst/>
          </a:prstGeom>
          <a:solidFill>
            <a:srgbClr val="87CEC9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pic>
        <p:nvPicPr>
          <p:cNvPr id="9" name="Afbeelding 8" descr="logo sv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98" y="456213"/>
            <a:ext cx="3964961" cy="606293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Bureau voor Duitse Zaken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450184" y="5529844"/>
            <a:ext cx="7794389" cy="72852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50184" y="4039481"/>
            <a:ext cx="7794389" cy="13640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8918539" y="5949322"/>
            <a:ext cx="1498607" cy="265010"/>
          </a:xfrm>
        </p:spPr>
        <p:txBody>
          <a:bodyPr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r>
              <a:rPr lang="nl-NL"/>
              <a:t>25-3-2025</a:t>
            </a:r>
          </a:p>
        </p:txBody>
      </p:sp>
    </p:spTree>
    <p:extLst>
      <p:ext uri="{BB962C8B-B14F-4D97-AF65-F5344CB8AC3E}">
        <p14:creationId xmlns:p14="http://schemas.microsoft.com/office/powerpoint/2010/main" val="8015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eldia bee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2080"/>
            <a:ext cx="12192000" cy="5455920"/>
          </a:xfrm>
          <a:prstGeom prst="rect">
            <a:avLst/>
          </a:prstGeom>
        </p:spPr>
      </p:pic>
      <p:pic>
        <p:nvPicPr>
          <p:cNvPr id="6" name="Afbeelding 5" descr="header titelslid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05890"/>
          </a:xfrm>
          <a:prstGeom prst="rect">
            <a:avLst/>
          </a:prstGeom>
        </p:spPr>
      </p:pic>
      <p:sp>
        <p:nvSpPr>
          <p:cNvPr id="22" name="Rechthoek 21"/>
          <p:cNvSpPr/>
          <p:nvPr userDrawn="1"/>
        </p:nvSpPr>
        <p:spPr>
          <a:xfrm>
            <a:off x="-10517" y="3865329"/>
            <a:ext cx="10517145" cy="2524295"/>
          </a:xfrm>
          <a:prstGeom prst="rect">
            <a:avLst/>
          </a:prstGeom>
          <a:solidFill>
            <a:srgbClr val="87CEC9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pic>
        <p:nvPicPr>
          <p:cNvPr id="9" name="Afbeelding 8" descr="logo sv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98" y="456213"/>
            <a:ext cx="3964961" cy="606293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Bureau voor Duitse Zaken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450184" y="5529844"/>
            <a:ext cx="7794389" cy="72852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50184" y="4039481"/>
            <a:ext cx="7794389" cy="13640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8918539" y="5949322"/>
            <a:ext cx="1498607" cy="265010"/>
          </a:xfrm>
        </p:spPr>
        <p:txBody>
          <a:bodyPr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r>
              <a:rPr lang="nl-NL"/>
              <a:t>25-3-2025</a:t>
            </a:r>
          </a:p>
        </p:txBody>
      </p:sp>
    </p:spTree>
    <p:extLst>
      <p:ext uri="{BB962C8B-B14F-4D97-AF65-F5344CB8AC3E}">
        <p14:creationId xmlns:p14="http://schemas.microsoft.com/office/powerpoint/2010/main" val="33694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eldia bee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persoon&#10;&#10;Automatisch gegenereerde beschrijving">
            <a:extLst>
              <a:ext uri="{FF2B5EF4-FFF2-40B4-BE49-F238E27FC236}">
                <a16:creationId xmlns:a16="http://schemas.microsoft.com/office/drawing/2014/main" id="{33D56851-233F-3267-B368-D26C72F52E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072"/>
          <a:stretch/>
        </p:blipFill>
        <p:spPr>
          <a:xfrm>
            <a:off x="0" y="1405892"/>
            <a:ext cx="12192000" cy="5446825"/>
          </a:xfrm>
          <a:prstGeom prst="rect">
            <a:avLst/>
          </a:prstGeom>
        </p:spPr>
      </p:pic>
      <p:pic>
        <p:nvPicPr>
          <p:cNvPr id="6" name="Afbeelding 5" descr="header titelslid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05890"/>
          </a:xfrm>
          <a:prstGeom prst="rect">
            <a:avLst/>
          </a:prstGeom>
        </p:spPr>
      </p:pic>
      <p:sp>
        <p:nvSpPr>
          <p:cNvPr id="22" name="Rechthoek 21"/>
          <p:cNvSpPr/>
          <p:nvPr userDrawn="1"/>
        </p:nvSpPr>
        <p:spPr>
          <a:xfrm>
            <a:off x="-10517" y="3865329"/>
            <a:ext cx="10517145" cy="2524295"/>
          </a:xfrm>
          <a:prstGeom prst="rect">
            <a:avLst/>
          </a:prstGeom>
          <a:solidFill>
            <a:srgbClr val="87CEC9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pic>
        <p:nvPicPr>
          <p:cNvPr id="9" name="Afbeelding 8" descr="logo sv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09" y="360937"/>
            <a:ext cx="3251923" cy="684019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Bureau voor Duitse Zaken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450184" y="5529844"/>
            <a:ext cx="7794389" cy="72852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50184" y="4039481"/>
            <a:ext cx="7794389" cy="13640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8918539" y="5949322"/>
            <a:ext cx="1498607" cy="265010"/>
          </a:xfrm>
        </p:spPr>
        <p:txBody>
          <a:bodyPr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r>
              <a:rPr lang="nl-NL"/>
              <a:t>25-3-2025</a:t>
            </a:r>
          </a:p>
        </p:txBody>
      </p:sp>
    </p:spTree>
    <p:extLst>
      <p:ext uri="{BB962C8B-B14F-4D97-AF65-F5344CB8AC3E}">
        <p14:creationId xmlns:p14="http://schemas.microsoft.com/office/powerpoint/2010/main" val="776660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1E180-C926-4B4B-AF90-56B352710766}" type="datetimeFigureOut">
              <a:t>9-6-2026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6528-9C9E-F644-A9BC-B6CC13885A8E}" type="slidenum">
              <a:rPr lang="en-NL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80229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bee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2080"/>
            <a:ext cx="12192000" cy="5455920"/>
          </a:xfrm>
          <a:prstGeom prst="rect">
            <a:avLst/>
          </a:prstGeom>
        </p:spPr>
      </p:pic>
      <p:pic>
        <p:nvPicPr>
          <p:cNvPr id="4" name="Afbeelding 3" descr="header titelslide roz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05890"/>
          </a:xfrm>
          <a:prstGeom prst="rect">
            <a:avLst/>
          </a:prstGeom>
        </p:spPr>
      </p:pic>
      <p:sp>
        <p:nvSpPr>
          <p:cNvPr id="22" name="Rechthoek 21"/>
          <p:cNvSpPr/>
          <p:nvPr userDrawn="1"/>
        </p:nvSpPr>
        <p:spPr>
          <a:xfrm>
            <a:off x="-10518" y="3865327"/>
            <a:ext cx="10517145" cy="2524295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pic>
        <p:nvPicPr>
          <p:cNvPr id="9" name="Afbeelding 8" descr="logo sv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77" y="2061164"/>
            <a:ext cx="3964961" cy="606293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Bureau voor Duitse Zaken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450183" y="5529842"/>
            <a:ext cx="7794389" cy="728529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50183" y="4039481"/>
            <a:ext cx="7794389" cy="1364092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2" hasCustomPrompt="1"/>
          </p:nvPr>
        </p:nvSpPr>
        <p:spPr>
          <a:xfrm>
            <a:off x="9107848" y="5853058"/>
            <a:ext cx="1309297" cy="481012"/>
          </a:xfrm>
        </p:spPr>
        <p:txBody>
          <a:bodyPr anchor="t" anchorCtr="0">
            <a:normAutofit/>
          </a:bodyPr>
          <a:lstStyle>
            <a:lvl1pPr algn="r">
              <a:defRPr sz="1200" b="1">
                <a:solidFill>
                  <a:srgbClr val="FFFFFF"/>
                </a:solidFill>
              </a:defRPr>
            </a:lvl1pPr>
          </a:lstStyle>
          <a:p>
            <a:r>
              <a:rPr lang="nl-NL"/>
              <a:t>00-00-00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800297B-E557-1E75-C8E6-AFA6BEE5140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468227" y="3087594"/>
            <a:ext cx="3255546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594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vrij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 descr="header titelslide roz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05890"/>
          </a:xfrm>
          <a:prstGeom prst="rect">
            <a:avLst/>
          </a:prstGeom>
        </p:spPr>
      </p:pic>
      <p:sp>
        <p:nvSpPr>
          <p:cNvPr id="12" name="Tijdelijke aanduiding voor afbeelding 11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1402080"/>
            <a:ext cx="12191999" cy="5455921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nl-NL" b="0" i="0" smtClean="0">
                <a:effectLst/>
              </a:defRPr>
            </a:lvl1pPr>
          </a:lstStyle>
          <a:p>
            <a:r>
              <a:rPr lang="nl-NL"/>
              <a:t>Ga onder tabblad ‘Start’ naar ‘Opvulling van vorm’ en kies ‘Afbeelding’ om hier een foto te plaatsen.</a:t>
            </a:r>
          </a:p>
        </p:txBody>
      </p:sp>
      <p:sp>
        <p:nvSpPr>
          <p:cNvPr id="14" name="Tijdelijke aanduiding voor SmartArt 13"/>
          <p:cNvSpPr>
            <a:spLocks noGrp="1"/>
          </p:cNvSpPr>
          <p:nvPr>
            <p:ph type="dgm" sz="quarter" idx="13" hasCustomPrompt="1"/>
          </p:nvPr>
        </p:nvSpPr>
        <p:spPr>
          <a:xfrm flipV="1">
            <a:off x="0" y="3865327"/>
            <a:ext cx="10506627" cy="2524295"/>
          </a:xfrm>
          <a:solidFill>
            <a:srgbClr val="80D2C2">
              <a:alpha val="90000"/>
            </a:srgbClr>
          </a:solidFill>
        </p:spPr>
        <p:txBody>
          <a:bodyPr/>
          <a:lstStyle/>
          <a:p>
            <a:r>
              <a:rPr lang="nl-NL"/>
              <a:t> </a:t>
            </a:r>
          </a:p>
        </p:txBody>
      </p:sp>
      <p:pic>
        <p:nvPicPr>
          <p:cNvPr id="9" name="Afbeelding 8" descr="logo sv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97" y="456211"/>
            <a:ext cx="3964961" cy="606293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Bureau voor Duitse Zaken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450183" y="5529842"/>
            <a:ext cx="7794389" cy="728529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50183" y="4039481"/>
            <a:ext cx="7794389" cy="1364092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8918538" y="5949322"/>
            <a:ext cx="1498607" cy="265010"/>
          </a:xfrm>
        </p:spPr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nl-NL"/>
              <a:t>25-3-2025</a:t>
            </a:r>
          </a:p>
        </p:txBody>
      </p:sp>
    </p:spTree>
    <p:extLst>
      <p:ext uri="{BB962C8B-B14F-4D97-AF65-F5344CB8AC3E}">
        <p14:creationId xmlns:p14="http://schemas.microsoft.com/office/powerpoint/2010/main" val="39486835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 marL="0" indent="-241200">
              <a:buClr>
                <a:schemeClr val="accent1"/>
              </a:buClr>
              <a:buSzPct val="75000"/>
              <a:buFont typeface="Arial"/>
              <a:buChar char="•"/>
              <a:defRPr sz="2000"/>
            </a:lvl2pPr>
            <a:lvl3pPr marL="468000" indent="-234000">
              <a:buClrTx/>
              <a:buSzPct val="100000"/>
              <a:buFont typeface="Lucida Grande"/>
              <a:buChar char="-"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25-3-2025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Bureau voor Duitse Zaken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0CFD-9B9A-FF4D-855A-8ACCAC63B3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31342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tekst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754381"/>
            <a:ext cx="12192000" cy="5643133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 marL="0" indent="-241200">
              <a:buClr>
                <a:schemeClr val="bg1"/>
              </a:buClr>
              <a:buSzPct val="75000"/>
              <a:buFont typeface="Arial"/>
              <a:buChar char="•"/>
              <a:defRPr sz="2000"/>
            </a:lvl2pPr>
            <a:lvl3pPr marL="468000" indent="-234000">
              <a:buClrTx/>
              <a:buSzPct val="100000"/>
              <a:buFont typeface="Lucida Grande"/>
              <a:buChar char="-"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25-3-2025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Bureau voor Duitse Zaken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0CFD-9B9A-FF4D-855A-8ACCAC63B3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4665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vrij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2" hasCustomPrompt="1"/>
          </p:nvPr>
        </p:nvSpPr>
        <p:spPr>
          <a:xfrm>
            <a:off x="11" y="1402082"/>
            <a:ext cx="12191999" cy="5455921"/>
          </a:xfrm>
        </p:spPr>
        <p:txBody>
          <a:bodyPr/>
          <a:lstStyle>
            <a:lvl1pPr marL="0" marR="0" indent="0" algn="l" defTabSz="457177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nl-NL" b="0" i="0" smtClean="0">
                <a:effectLst/>
              </a:defRPr>
            </a:lvl1pPr>
          </a:lstStyle>
          <a:p>
            <a:r>
              <a:rPr lang="nl-NL"/>
              <a:t>Ga onder tabblad ‘Start’ naar ‘Opvulling van vorm’ en kies ‘Afbeelding’ om hier een foto te plaatsen.</a:t>
            </a:r>
          </a:p>
        </p:txBody>
      </p:sp>
      <p:sp>
        <p:nvSpPr>
          <p:cNvPr id="14" name="Tijdelijke aanduiding voor SmartArt 13"/>
          <p:cNvSpPr>
            <a:spLocks noGrp="1"/>
          </p:cNvSpPr>
          <p:nvPr>
            <p:ph type="dgm" sz="quarter" idx="13" hasCustomPrompt="1"/>
          </p:nvPr>
        </p:nvSpPr>
        <p:spPr>
          <a:xfrm flipV="1">
            <a:off x="1" y="3865343"/>
            <a:ext cx="10506627" cy="2524295"/>
          </a:xfrm>
          <a:solidFill>
            <a:srgbClr val="80D2C2">
              <a:alpha val="90000"/>
            </a:srgbClr>
          </a:solidFill>
        </p:spPr>
        <p:txBody>
          <a:bodyPr/>
          <a:lstStyle/>
          <a:p>
            <a:r>
              <a:rPr lang="nl-NL"/>
              <a:t> 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Bureau voor Duitse Zaken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450184" y="5529858"/>
            <a:ext cx="7794389" cy="728529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50184" y="4039481"/>
            <a:ext cx="7794389" cy="1364092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8918549" y="5949322"/>
            <a:ext cx="1498607" cy="265010"/>
          </a:xfrm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nl-NL"/>
              <a:t>25-3-2025</a:t>
            </a:r>
          </a:p>
        </p:txBody>
      </p:sp>
      <p:pic>
        <p:nvPicPr>
          <p:cNvPr id="10" name="Afbeelding 9" descr="header titelslide paar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05890"/>
          </a:xfrm>
          <a:prstGeom prst="rect">
            <a:avLst/>
          </a:prstGeom>
        </p:spPr>
      </p:pic>
      <p:pic>
        <p:nvPicPr>
          <p:cNvPr id="11" name="Afbeelding 10" descr="logo sv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08" y="456227"/>
            <a:ext cx="3964961" cy="60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6916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el en tekst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754381"/>
            <a:ext cx="12192000" cy="5643133"/>
          </a:xfrm>
          <a:prstGeom prst="rect">
            <a:avLst/>
          </a:prstGeom>
          <a:solidFill>
            <a:schemeClr val="accent2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 marL="0" indent="-241200">
              <a:buClr>
                <a:schemeClr val="bg1"/>
              </a:buClr>
              <a:buSzPct val="75000"/>
              <a:buFont typeface="Arial"/>
              <a:buChar char="•"/>
              <a:defRPr sz="2000"/>
            </a:lvl2pPr>
            <a:lvl3pPr marL="468000" indent="-234000">
              <a:buClrTx/>
              <a:buSzPct val="100000"/>
              <a:buFont typeface="Lucida Grande"/>
              <a:buChar char="-"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25-3-2025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Bureau voor Duitse Zaken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0CFD-9B9A-FF4D-855A-8ACCAC63B3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9846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eld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0803" y="3915853"/>
            <a:ext cx="9931597" cy="730431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650803" y="4646280"/>
            <a:ext cx="9931597" cy="139625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25-3-2025</a:t>
            </a: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Bureau voor Duitse Zaken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0CFD-9B9A-FF4D-855A-8ACCAC63B321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ijdelijke aanduiding voor afbeelding 12"/>
          <p:cNvSpPr>
            <a:spLocks noGrp="1"/>
          </p:cNvSpPr>
          <p:nvPr>
            <p:ph type="pic" sz="quarter" idx="13"/>
          </p:nvPr>
        </p:nvSpPr>
        <p:spPr>
          <a:xfrm>
            <a:off x="0" y="758826"/>
            <a:ext cx="12192000" cy="2902943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9981872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25-3-2025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Bureau voor Duitse Zaken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0CFD-9B9A-FF4D-855A-8ACCAC63B321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jdelijke aanduiding voor tabel 6"/>
          <p:cNvSpPr>
            <a:spLocks noGrp="1"/>
          </p:cNvSpPr>
          <p:nvPr>
            <p:ph type="tbl" sz="quarter" idx="13" hasCustomPrompt="1"/>
          </p:nvPr>
        </p:nvSpPr>
        <p:spPr>
          <a:xfrm>
            <a:off x="1651000" y="2004023"/>
            <a:ext cx="9931400" cy="398804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/>
              <a:t>Klik op het pictogram om een tabel toe te voegen.</a:t>
            </a:r>
          </a:p>
        </p:txBody>
      </p:sp>
    </p:spTree>
    <p:extLst>
      <p:ext uri="{BB962C8B-B14F-4D97-AF65-F5344CB8AC3E}">
        <p14:creationId xmlns:p14="http://schemas.microsoft.com/office/powerpoint/2010/main" val="18143019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25-3-2025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Bureau voor Duitse Zaken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0CFD-9B9A-FF4D-855A-8ACCAC63B321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grafiek 7"/>
          <p:cNvSpPr>
            <a:spLocks noGrp="1"/>
          </p:cNvSpPr>
          <p:nvPr>
            <p:ph type="chart" sz="quarter" idx="13" hasCustomPrompt="1"/>
          </p:nvPr>
        </p:nvSpPr>
        <p:spPr>
          <a:xfrm>
            <a:off x="1651000" y="2005201"/>
            <a:ext cx="9931400" cy="398686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/>
              <a:t>Klik op het pictogram hieronder ga naar de map ‘Sjablonen’ &gt; kies het gewenste SVB-sjabloon bij ‘Mijn sjablonen’. Een bestaande grafiek kan via tabblad ‘Grafiekontwerp’ worden aangepast naar het juiste sjabloon bij ‘Grafiektype wijzigen’.</a:t>
            </a:r>
          </a:p>
        </p:txBody>
      </p:sp>
    </p:spTree>
    <p:extLst>
      <p:ext uri="{BB962C8B-B14F-4D97-AF65-F5344CB8AC3E}">
        <p14:creationId xmlns:p14="http://schemas.microsoft.com/office/powerpoint/2010/main" val="32906926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dia bee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2080"/>
            <a:ext cx="12192000" cy="5455920"/>
          </a:xfrm>
          <a:prstGeom prst="rect">
            <a:avLst/>
          </a:prstGeom>
        </p:spPr>
      </p:pic>
      <p:pic>
        <p:nvPicPr>
          <p:cNvPr id="4" name="Afbeelding 3" descr="header titelslide roz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05890"/>
          </a:xfrm>
          <a:prstGeom prst="rect">
            <a:avLst/>
          </a:prstGeom>
        </p:spPr>
      </p:pic>
      <p:sp>
        <p:nvSpPr>
          <p:cNvPr id="22" name="Rechthoek 21"/>
          <p:cNvSpPr/>
          <p:nvPr userDrawn="1"/>
        </p:nvSpPr>
        <p:spPr>
          <a:xfrm>
            <a:off x="-10518" y="3865327"/>
            <a:ext cx="10517145" cy="2524295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pic>
        <p:nvPicPr>
          <p:cNvPr id="9" name="Afbeelding 8" descr="logo sv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77" y="2061164"/>
            <a:ext cx="3964961" cy="606293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Bureau voor Duitse Zaken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450183" y="5529842"/>
            <a:ext cx="7794389" cy="728529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50183" y="4039481"/>
            <a:ext cx="7794389" cy="1364092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2" hasCustomPrompt="1"/>
          </p:nvPr>
        </p:nvSpPr>
        <p:spPr>
          <a:xfrm>
            <a:off x="9107848" y="5853058"/>
            <a:ext cx="1309297" cy="481012"/>
          </a:xfrm>
        </p:spPr>
        <p:txBody>
          <a:bodyPr anchor="t" anchorCtr="0">
            <a:normAutofit/>
          </a:bodyPr>
          <a:lstStyle>
            <a:lvl1pPr algn="r">
              <a:defRPr sz="1200" b="1">
                <a:solidFill>
                  <a:srgbClr val="FFFFFF"/>
                </a:solidFill>
              </a:defRPr>
            </a:lvl1pPr>
          </a:lstStyle>
          <a:p>
            <a:r>
              <a:rPr lang="nl-NL"/>
              <a:t>00-00-00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800297B-E557-1E75-C8E6-AFA6BEE5140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468227" y="3087594"/>
            <a:ext cx="3255546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8645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dia vrij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 descr="header titelslide roz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05890"/>
          </a:xfrm>
          <a:prstGeom prst="rect">
            <a:avLst/>
          </a:prstGeom>
        </p:spPr>
      </p:pic>
      <p:sp>
        <p:nvSpPr>
          <p:cNvPr id="12" name="Tijdelijke aanduiding voor afbeelding 11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1402080"/>
            <a:ext cx="12191999" cy="5455921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nl-NL" b="0" i="0" smtClean="0">
                <a:effectLst/>
              </a:defRPr>
            </a:lvl1pPr>
          </a:lstStyle>
          <a:p>
            <a:r>
              <a:rPr lang="nl-NL"/>
              <a:t>Ga onder tabblad ‘Start’ naar ‘Opvulling van vorm’ en kies ‘Afbeelding’ om hier een foto te plaatsen.</a:t>
            </a:r>
          </a:p>
        </p:txBody>
      </p:sp>
      <p:sp>
        <p:nvSpPr>
          <p:cNvPr id="14" name="Tijdelijke aanduiding voor SmartArt 13"/>
          <p:cNvSpPr>
            <a:spLocks noGrp="1"/>
          </p:cNvSpPr>
          <p:nvPr>
            <p:ph type="dgm" sz="quarter" idx="13" hasCustomPrompt="1"/>
          </p:nvPr>
        </p:nvSpPr>
        <p:spPr>
          <a:xfrm flipV="1">
            <a:off x="0" y="3865327"/>
            <a:ext cx="10506627" cy="2524295"/>
          </a:xfrm>
          <a:solidFill>
            <a:srgbClr val="80D2C2">
              <a:alpha val="90000"/>
            </a:srgbClr>
          </a:solidFill>
        </p:spPr>
        <p:txBody>
          <a:bodyPr/>
          <a:lstStyle/>
          <a:p>
            <a:r>
              <a:rPr lang="nl-NL"/>
              <a:t> </a:t>
            </a:r>
          </a:p>
        </p:txBody>
      </p:sp>
      <p:pic>
        <p:nvPicPr>
          <p:cNvPr id="9" name="Afbeelding 8" descr="logo sv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97" y="456211"/>
            <a:ext cx="3964961" cy="606293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Bureau voor Duitse Zaken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450183" y="5529842"/>
            <a:ext cx="7794389" cy="728529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50183" y="4039481"/>
            <a:ext cx="7794389" cy="1364092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8918538" y="5949322"/>
            <a:ext cx="1498607" cy="265010"/>
          </a:xfrm>
        </p:spPr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nl-NL"/>
              <a:t>25-3-2025</a:t>
            </a:r>
          </a:p>
        </p:txBody>
      </p:sp>
    </p:spTree>
    <p:extLst>
      <p:ext uri="{BB962C8B-B14F-4D97-AF65-F5344CB8AC3E}">
        <p14:creationId xmlns:p14="http://schemas.microsoft.com/office/powerpoint/2010/main" val="35847460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 marL="0" indent="-241200">
              <a:buClr>
                <a:schemeClr val="accent1"/>
              </a:buClr>
              <a:buSzPct val="75000"/>
              <a:buFont typeface="Arial"/>
              <a:buChar char="•"/>
              <a:defRPr sz="2000"/>
            </a:lvl2pPr>
            <a:lvl3pPr marL="468000" indent="-234000">
              <a:buClrTx/>
              <a:buSzPct val="100000"/>
              <a:buFont typeface="Lucida Grande"/>
              <a:buChar char="-"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25-3-2025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Bureau voor Duitse Zaken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0CFD-9B9A-FF4D-855A-8ACCAC63B3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40112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el en tekst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754381"/>
            <a:ext cx="12192000" cy="5643133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 marL="0" indent="-241200">
              <a:buClr>
                <a:schemeClr val="bg1"/>
              </a:buClr>
              <a:buSzPct val="75000"/>
              <a:buFont typeface="Arial"/>
              <a:buChar char="•"/>
              <a:defRPr sz="2000"/>
            </a:lvl2pPr>
            <a:lvl3pPr marL="468000" indent="-234000">
              <a:buClrTx/>
              <a:buSzPct val="100000"/>
              <a:buFont typeface="Lucida Grande"/>
              <a:buChar char="-"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25-3-2025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Bureau voor Duitse Zaken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0CFD-9B9A-FF4D-855A-8ACCAC63B3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66976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el en tekst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754381"/>
            <a:ext cx="12192000" cy="5643133"/>
          </a:xfrm>
          <a:prstGeom prst="rect">
            <a:avLst/>
          </a:prstGeom>
          <a:solidFill>
            <a:schemeClr val="accent2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 marL="0" indent="-241200">
              <a:buClr>
                <a:schemeClr val="bg1"/>
              </a:buClr>
              <a:buSzPct val="75000"/>
              <a:buFont typeface="Arial"/>
              <a:buChar char="•"/>
              <a:defRPr sz="2000"/>
            </a:lvl2pPr>
            <a:lvl3pPr marL="468000" indent="-234000">
              <a:buClrTx/>
              <a:buSzPct val="100000"/>
              <a:buFont typeface="Lucida Grande"/>
              <a:buChar char="-"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25-3-2025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Bureau voor Duitse Zaken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0CFD-9B9A-FF4D-855A-8ACCAC63B3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46376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eeld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0803" y="3915853"/>
            <a:ext cx="9931597" cy="730431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650803" y="4646280"/>
            <a:ext cx="9931597" cy="139625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25-3-2025</a:t>
            </a: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Bureau voor Duitse Zaken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0CFD-9B9A-FF4D-855A-8ACCAC63B321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ijdelijke aanduiding voor afbeelding 12"/>
          <p:cNvSpPr>
            <a:spLocks noGrp="1"/>
          </p:cNvSpPr>
          <p:nvPr>
            <p:ph type="pic" sz="quarter" idx="13"/>
          </p:nvPr>
        </p:nvSpPr>
        <p:spPr>
          <a:xfrm>
            <a:off x="0" y="758826"/>
            <a:ext cx="12192000" cy="2902943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01880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 marL="0" indent="-241187">
              <a:buClr>
                <a:schemeClr val="accent1"/>
              </a:buClr>
              <a:buSzPct val="75000"/>
              <a:buFont typeface="Arial"/>
              <a:buChar char="•"/>
              <a:defRPr sz="2000"/>
            </a:lvl2pPr>
            <a:lvl3pPr marL="467976" indent="-233989">
              <a:buClrTx/>
              <a:buSzPct val="100000"/>
              <a:buFont typeface="Lucida Grande"/>
              <a:buChar char="-"/>
              <a:defRPr sz="1801"/>
            </a:lvl3pPr>
            <a:lvl4pPr>
              <a:defRPr sz="1801"/>
            </a:lvl4pPr>
            <a:lvl5pPr>
              <a:defRPr sz="1801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25-3-2025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Bureau voor Duitse Zaken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0CFD-9B9A-FF4D-855A-8ACCAC63B321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8C5CBAEE-BBA3-0B1B-822C-7DCF4668E30B}"/>
              </a:ext>
            </a:extLst>
          </p:cNvPr>
          <p:cNvSpPr/>
          <p:nvPr userDrawn="1"/>
        </p:nvSpPr>
        <p:spPr>
          <a:xfrm>
            <a:off x="314325" y="0"/>
            <a:ext cx="3314700" cy="7304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D38C6CA-4614-97B3-B57F-F57B2F0CF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4325" y="68517"/>
            <a:ext cx="2427525" cy="59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8731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25-3-2025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Bureau voor Duitse Zaken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0CFD-9B9A-FF4D-855A-8ACCAC63B321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jdelijke aanduiding voor tabel 6"/>
          <p:cNvSpPr>
            <a:spLocks noGrp="1"/>
          </p:cNvSpPr>
          <p:nvPr>
            <p:ph type="tbl" sz="quarter" idx="13" hasCustomPrompt="1"/>
          </p:nvPr>
        </p:nvSpPr>
        <p:spPr>
          <a:xfrm>
            <a:off x="1651000" y="2004023"/>
            <a:ext cx="9931400" cy="398804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/>
              <a:t>Klik op het pictogram om een tabel toe te voegen.</a:t>
            </a:r>
          </a:p>
        </p:txBody>
      </p:sp>
    </p:spTree>
    <p:extLst>
      <p:ext uri="{BB962C8B-B14F-4D97-AF65-F5344CB8AC3E}">
        <p14:creationId xmlns:p14="http://schemas.microsoft.com/office/powerpoint/2010/main" val="33599681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25-3-2025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Bureau voor Duitse Zaken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0CFD-9B9A-FF4D-855A-8ACCAC63B321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grafiek 7"/>
          <p:cNvSpPr>
            <a:spLocks noGrp="1"/>
          </p:cNvSpPr>
          <p:nvPr>
            <p:ph type="chart" sz="quarter" idx="13" hasCustomPrompt="1"/>
          </p:nvPr>
        </p:nvSpPr>
        <p:spPr>
          <a:xfrm>
            <a:off x="1651000" y="2005201"/>
            <a:ext cx="9931400" cy="398686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/>
              <a:t>Klik op het pictogram hieronder ga naar de map ‘Sjablonen’ &gt; kies het gewenste SVB-sjabloon bij ‘Mijn sjablonen’. Een bestaande grafiek kan via tabblad ‘Grafiekontwerp’ worden aangepast naar het juiste sjabloon bij ‘Grafiektype wijzigen’.</a:t>
            </a:r>
          </a:p>
        </p:txBody>
      </p:sp>
    </p:spTree>
    <p:extLst>
      <p:ext uri="{BB962C8B-B14F-4D97-AF65-F5344CB8AC3E}">
        <p14:creationId xmlns:p14="http://schemas.microsoft.com/office/powerpoint/2010/main" val="2784513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en tekst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25-3-2025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Bureau voor Duitse Zaken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0CFD-9B9A-FF4D-855A-8ACCAC63B321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hthoek 7"/>
          <p:cNvSpPr/>
          <p:nvPr userDrawn="1"/>
        </p:nvSpPr>
        <p:spPr>
          <a:xfrm>
            <a:off x="0" y="754388"/>
            <a:ext cx="12192000" cy="5643133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650804" y="1115485"/>
            <a:ext cx="9931597" cy="730431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650804" y="1845899"/>
            <a:ext cx="9931597" cy="4146168"/>
          </a:xfrm>
        </p:spPr>
        <p:txBody>
          <a:bodyPr>
            <a:normAutofit/>
          </a:bodyPr>
          <a:lstStyle>
            <a:lvl1pPr>
              <a:defRPr sz="2000"/>
            </a:lvl1pPr>
            <a:lvl2pPr marL="0" indent="-241187">
              <a:buClr>
                <a:schemeClr val="bg1"/>
              </a:buClr>
              <a:buSzPct val="75000"/>
              <a:buFont typeface="Arial"/>
              <a:buChar char="•"/>
              <a:defRPr sz="2000"/>
            </a:lvl2pPr>
            <a:lvl3pPr marL="467976" indent="-233989">
              <a:buClrTx/>
              <a:buSzPct val="100000"/>
              <a:buFont typeface="Lucida Grande"/>
              <a:buChar char="-"/>
              <a:defRPr sz="1801"/>
            </a:lvl3pPr>
            <a:lvl4pPr>
              <a:defRPr sz="1801"/>
            </a:lvl4pPr>
            <a:lvl5pPr>
              <a:defRPr sz="1801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096388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el en tekst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754388"/>
            <a:ext cx="12192000" cy="5643133"/>
          </a:xfrm>
          <a:prstGeom prst="rect">
            <a:avLst/>
          </a:prstGeom>
          <a:solidFill>
            <a:schemeClr val="accent4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 marL="0" indent="-241187">
              <a:buClr>
                <a:schemeClr val="bg1"/>
              </a:buClr>
              <a:buSzPct val="75000"/>
              <a:buFont typeface="Arial"/>
              <a:buChar char="•"/>
              <a:defRPr sz="2000"/>
            </a:lvl2pPr>
            <a:lvl3pPr marL="467976" indent="-233989">
              <a:buClrTx/>
              <a:buSzPct val="100000"/>
              <a:buFont typeface="Lucida Grande"/>
              <a:buChar char="-"/>
              <a:defRPr sz="1801"/>
            </a:lvl3pPr>
            <a:lvl4pPr>
              <a:defRPr sz="1801"/>
            </a:lvl4pPr>
            <a:lvl5pPr>
              <a:defRPr sz="1801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25-3-2025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Bureau voor Duitse Zaken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0CFD-9B9A-FF4D-855A-8ACCAC63B32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eld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0804" y="3915869"/>
            <a:ext cx="9931597" cy="730431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650804" y="4646296"/>
            <a:ext cx="9931597" cy="139625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1"/>
            </a:lvl3pPr>
            <a:lvl4pPr>
              <a:defRPr sz="1801"/>
            </a:lvl4pPr>
            <a:lvl5pPr>
              <a:defRPr sz="1801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25-3-2025</a:t>
            </a: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Bureau voor Duitse Zaken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0CFD-9B9A-FF4D-855A-8ACCAC63B321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ijdelijke aanduiding voor afbeelding 12"/>
          <p:cNvSpPr>
            <a:spLocks noGrp="1"/>
          </p:cNvSpPr>
          <p:nvPr>
            <p:ph type="pic" sz="quarter" idx="13"/>
          </p:nvPr>
        </p:nvSpPr>
        <p:spPr>
          <a:xfrm>
            <a:off x="0" y="758842"/>
            <a:ext cx="12192000" cy="2902943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623882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25-3-2025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Bureau voor Duitse Zaken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0CFD-9B9A-FF4D-855A-8ACCAC63B321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jdelijke aanduiding voor tabel 6"/>
          <p:cNvSpPr>
            <a:spLocks noGrp="1"/>
          </p:cNvSpPr>
          <p:nvPr>
            <p:ph type="tbl" sz="quarter" idx="13" hasCustomPrompt="1"/>
          </p:nvPr>
        </p:nvSpPr>
        <p:spPr>
          <a:xfrm>
            <a:off x="1651000" y="2004023"/>
            <a:ext cx="9931400" cy="3988044"/>
          </a:xfrm>
        </p:spPr>
        <p:txBody>
          <a:bodyPr/>
          <a:lstStyle>
            <a:lvl1pPr marL="0" marR="0" indent="0" algn="l" defTabSz="457177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r>
              <a:rPr lang="nl-NL"/>
              <a:t>Klik op het pictogram om een tabel toe te voegen.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6991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25-3-2025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Bureau voor Duitse Zaken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0CFD-9B9A-FF4D-855A-8ACCAC63B321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grafiek 7"/>
          <p:cNvSpPr>
            <a:spLocks noGrp="1"/>
          </p:cNvSpPr>
          <p:nvPr>
            <p:ph type="chart" sz="quarter" idx="13" hasCustomPrompt="1"/>
          </p:nvPr>
        </p:nvSpPr>
        <p:spPr>
          <a:xfrm>
            <a:off x="1651000" y="2005201"/>
            <a:ext cx="9931400" cy="398686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/>
              <a:t>Klik op het pictogram hieronder ga naar de map ‘Sjablonen’ &gt; kies het gewenste SVB-sjabloon bij ‘Mijn sjablonen’. Een bestaande grafiek kan via tabblad ‘Grafiekontwerp’ worden aangepast naar het juiste sjabloon bij ‘Grafiektype wijzigen’.</a:t>
            </a:r>
          </a:p>
        </p:txBody>
      </p:sp>
    </p:spTree>
    <p:extLst>
      <p:ext uri="{BB962C8B-B14F-4D97-AF65-F5344CB8AC3E}">
        <p14:creationId xmlns:p14="http://schemas.microsoft.com/office/powerpoint/2010/main" val="2951179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hoek 23"/>
          <p:cNvSpPr/>
          <p:nvPr userDrawn="1"/>
        </p:nvSpPr>
        <p:spPr>
          <a:xfrm>
            <a:off x="11" y="17"/>
            <a:ext cx="5613487" cy="65315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pic>
        <p:nvPicPr>
          <p:cNvPr id="25" name="Afbeelding 24" descr="SVB-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1" y="153569"/>
            <a:ext cx="2430483" cy="369572"/>
          </a:xfrm>
          <a:prstGeom prst="rect">
            <a:avLst/>
          </a:prstGeom>
        </p:spPr>
      </p:pic>
      <p:sp>
        <p:nvSpPr>
          <p:cNvPr id="26" name="Rechthoek 25"/>
          <p:cNvSpPr/>
          <p:nvPr userDrawn="1"/>
        </p:nvSpPr>
        <p:spPr>
          <a:xfrm>
            <a:off x="5840165" y="17"/>
            <a:ext cx="320015" cy="65315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sp>
        <p:nvSpPr>
          <p:cNvPr id="27" name="Rechthoek 26"/>
          <p:cNvSpPr/>
          <p:nvPr userDrawn="1"/>
        </p:nvSpPr>
        <p:spPr>
          <a:xfrm>
            <a:off x="6160179" y="17"/>
            <a:ext cx="1013361" cy="65315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sp>
        <p:nvSpPr>
          <p:cNvPr id="28" name="Rechthoek 27"/>
          <p:cNvSpPr/>
          <p:nvPr userDrawn="1"/>
        </p:nvSpPr>
        <p:spPr>
          <a:xfrm>
            <a:off x="7173541" y="17"/>
            <a:ext cx="1013361" cy="65315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sp>
        <p:nvSpPr>
          <p:cNvPr id="29" name="Rechthoek 28"/>
          <p:cNvSpPr/>
          <p:nvPr userDrawn="1"/>
        </p:nvSpPr>
        <p:spPr>
          <a:xfrm>
            <a:off x="8186903" y="17"/>
            <a:ext cx="60959" cy="653151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sp>
        <p:nvSpPr>
          <p:cNvPr id="30" name="Rechthoek 29"/>
          <p:cNvSpPr/>
          <p:nvPr userDrawn="1"/>
        </p:nvSpPr>
        <p:spPr>
          <a:xfrm>
            <a:off x="11230029" y="17"/>
            <a:ext cx="352383" cy="65315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sp>
        <p:nvSpPr>
          <p:cNvPr id="31" name="Rechthoek 30"/>
          <p:cNvSpPr/>
          <p:nvPr userDrawn="1"/>
        </p:nvSpPr>
        <p:spPr>
          <a:xfrm>
            <a:off x="11582401" y="17"/>
            <a:ext cx="124587" cy="65315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sp>
        <p:nvSpPr>
          <p:cNvPr id="32" name="Rechthoek 31"/>
          <p:cNvSpPr/>
          <p:nvPr userDrawn="1"/>
        </p:nvSpPr>
        <p:spPr>
          <a:xfrm>
            <a:off x="11706991" y="17"/>
            <a:ext cx="485012" cy="65315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sp>
        <p:nvSpPr>
          <p:cNvPr id="33" name="Rechthoek 32"/>
          <p:cNvSpPr/>
          <p:nvPr userDrawn="1"/>
        </p:nvSpPr>
        <p:spPr>
          <a:xfrm>
            <a:off x="8247862" y="17"/>
            <a:ext cx="2982167" cy="65315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sp>
        <p:nvSpPr>
          <p:cNvPr id="34" name="Rechthoek 33"/>
          <p:cNvSpPr/>
          <p:nvPr userDrawn="1"/>
        </p:nvSpPr>
        <p:spPr>
          <a:xfrm>
            <a:off x="11173690" y="17"/>
            <a:ext cx="60959" cy="653151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sp>
        <p:nvSpPr>
          <p:cNvPr id="35" name="Rechthoek 34"/>
          <p:cNvSpPr/>
          <p:nvPr userDrawn="1"/>
        </p:nvSpPr>
        <p:spPr>
          <a:xfrm>
            <a:off x="10612170" y="17"/>
            <a:ext cx="320015" cy="6531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sp>
        <p:nvSpPr>
          <p:cNvPr id="36" name="Rechthoek 35"/>
          <p:cNvSpPr/>
          <p:nvPr userDrawn="1"/>
        </p:nvSpPr>
        <p:spPr>
          <a:xfrm>
            <a:off x="8247853" y="17"/>
            <a:ext cx="846195" cy="65315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sp>
        <p:nvSpPr>
          <p:cNvPr id="37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526587" y="6590497"/>
            <a:ext cx="7138828" cy="271009"/>
          </a:xfrm>
        </p:spPr>
        <p:txBody>
          <a:bodyPr/>
          <a:lstStyle>
            <a:lvl1pPr>
              <a:defRPr>
                <a:solidFill>
                  <a:srgbClr val="00A484"/>
                </a:solidFill>
              </a:defRPr>
            </a:lvl1pPr>
          </a:lstStyle>
          <a:p>
            <a:r>
              <a:rPr lang="nl-NL"/>
              <a:t>Bureau voor Duitse Zaken</a:t>
            </a:r>
          </a:p>
        </p:txBody>
      </p:sp>
      <p:sp>
        <p:nvSpPr>
          <p:cNvPr id="38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0146944" y="6590497"/>
            <a:ext cx="1435456" cy="271009"/>
          </a:xfrm>
        </p:spPr>
        <p:txBody>
          <a:bodyPr/>
          <a:lstStyle>
            <a:lvl1pPr>
              <a:defRPr>
                <a:solidFill>
                  <a:srgbClr val="00A484"/>
                </a:solidFill>
              </a:defRPr>
            </a:lvl1pPr>
          </a:lstStyle>
          <a:p>
            <a:fld id="{1DCEEF8D-6B61-AE47-93EC-62521BE06F0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39" name="Tijdelijke aanduiding voor datum 6"/>
          <p:cNvSpPr>
            <a:spLocks noGrp="1"/>
          </p:cNvSpPr>
          <p:nvPr>
            <p:ph type="dt" sz="half" idx="2"/>
          </p:nvPr>
        </p:nvSpPr>
        <p:spPr>
          <a:xfrm>
            <a:off x="609603" y="6590480"/>
            <a:ext cx="1615396" cy="2675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rgbClr val="00A484"/>
                </a:solidFill>
              </a:defRPr>
            </a:lvl1pPr>
          </a:lstStyle>
          <a:p>
            <a:r>
              <a:rPr lang="nl-NL"/>
              <a:t>25-3-2025</a:t>
            </a:r>
          </a:p>
        </p:txBody>
      </p:sp>
    </p:spTree>
    <p:extLst>
      <p:ext uri="{BB962C8B-B14F-4D97-AF65-F5344CB8AC3E}">
        <p14:creationId xmlns:p14="http://schemas.microsoft.com/office/powerpoint/2010/main" val="3418935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754388"/>
            <a:ext cx="12192000" cy="5643133"/>
          </a:xfrm>
          <a:prstGeom prst="rect">
            <a:avLst/>
          </a:prstGeom>
          <a:solidFill>
            <a:srgbClr val="ECEC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650804" y="1115485"/>
            <a:ext cx="9931597" cy="7304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650804" y="1845899"/>
            <a:ext cx="9931597" cy="4146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04427" y="6592991"/>
            <a:ext cx="2844800" cy="26501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nl-NL"/>
              <a:t>25-3-2025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592991"/>
            <a:ext cx="3860800" cy="26501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nl-NL"/>
              <a:t>Bureau voor Duitse Zaken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842773" y="6592991"/>
            <a:ext cx="2844800" cy="26501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0A70CFD-9B9A-FF4D-855A-8ACCAC63B321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9" name="Afbeelding 8" descr="header paars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5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66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743" r:id="rId5"/>
    <p:sldLayoutId id="2147483683" r:id="rId6"/>
    <p:sldLayoutId id="2147483684" r:id="rId7"/>
    <p:sldLayoutId id="2147483685" r:id="rId8"/>
    <p:sldLayoutId id="2147483744" r:id="rId9"/>
  </p:sldLayoutIdLst>
  <p:hf hdr="0"/>
  <p:txStyles>
    <p:titleStyle>
      <a:lvl1pPr algn="l" defTabSz="457177" rtl="0" eaLnBrk="1" latinLnBrk="0" hangingPunct="1">
        <a:spcBef>
          <a:spcPct val="0"/>
        </a:spcBef>
        <a:buNone/>
        <a:defRPr sz="2800" b="0" i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457177" rtl="0" eaLnBrk="1" latinLnBrk="0" hangingPunct="1">
        <a:lnSpc>
          <a:spcPts val="2400"/>
        </a:lnSpc>
        <a:spcBef>
          <a:spcPts val="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-233989" algn="l" defTabSz="457177" rtl="0" eaLnBrk="1" latinLnBrk="0" hangingPunct="1">
        <a:lnSpc>
          <a:spcPts val="2400"/>
        </a:lnSpc>
        <a:spcBef>
          <a:spcPts val="0"/>
        </a:spcBef>
        <a:buClr>
          <a:schemeClr val="accent1"/>
        </a:buClr>
        <a:buSzPct val="75000"/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67976" indent="-233989" algn="l" defTabSz="457177" rtl="0" eaLnBrk="1" latinLnBrk="0" hangingPunct="1">
        <a:lnSpc>
          <a:spcPts val="2400"/>
        </a:lnSpc>
        <a:spcBef>
          <a:spcPts val="0"/>
        </a:spcBef>
        <a:buClrTx/>
        <a:buSzPct val="100000"/>
        <a:buFont typeface="Lucida Grande"/>
        <a:buChar char="-"/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701965" indent="-233989" algn="l" defTabSz="457177" rtl="0" eaLnBrk="1" latinLnBrk="0" hangingPunct="1">
        <a:lnSpc>
          <a:spcPts val="2400"/>
        </a:lnSpc>
        <a:spcBef>
          <a:spcPts val="0"/>
        </a:spcBef>
        <a:buClrTx/>
        <a:buSzPct val="100000"/>
        <a:buFont typeface="Lucida Grande"/>
        <a:buChar char="-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935953" indent="-233989" algn="l" defTabSz="457177" rtl="0" eaLnBrk="1" latinLnBrk="0" hangingPunct="1">
        <a:lnSpc>
          <a:spcPts val="2400"/>
        </a:lnSpc>
        <a:spcBef>
          <a:spcPts val="0"/>
        </a:spcBef>
        <a:buClrTx/>
        <a:buSzPct val="100000"/>
        <a:buFont typeface="Lucida Grande"/>
        <a:buChar char="-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6" indent="-228589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17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45717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45717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45717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04427" y="6592991"/>
            <a:ext cx="2844800" cy="26501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675">
                <a:solidFill>
                  <a:schemeClr val="tx1"/>
                </a:solidFill>
              </a:defRPr>
            </a:lvl1pPr>
          </a:lstStyle>
          <a:p>
            <a:r>
              <a:rPr lang="nl-NL"/>
              <a:t>25-3-2025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592991"/>
            <a:ext cx="3860800" cy="26501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ctr">
              <a:defRPr sz="675">
                <a:solidFill>
                  <a:schemeClr val="tx1"/>
                </a:solidFill>
              </a:defRPr>
            </a:lvl1pPr>
          </a:lstStyle>
          <a:p>
            <a:r>
              <a:rPr lang="nl-NL"/>
              <a:t>Bureau voor Duitse Zaken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842773" y="6592991"/>
            <a:ext cx="2844800" cy="26501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fld id="{10A70CFD-9B9A-FF4D-855A-8ACCAC63B32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8737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803" r:id="rId6"/>
  </p:sldLayoutIdLst>
  <p:hf hdr="0"/>
  <p:txStyles>
    <p:titleStyle>
      <a:lvl1pPr algn="l" defTabSz="342900" rtl="0" eaLnBrk="1" latinLnBrk="0" hangingPunct="1">
        <a:spcBef>
          <a:spcPct val="0"/>
        </a:spcBef>
        <a:buNone/>
        <a:defRPr sz="2100" b="0" i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342900" rtl="0" eaLnBrk="1" latinLnBrk="0" hangingPunct="1">
        <a:lnSpc>
          <a:spcPts val="1800"/>
        </a:lnSpc>
        <a:spcBef>
          <a:spcPts val="0"/>
        </a:spcBef>
        <a:buFont typeface="Arial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-175500" algn="l" defTabSz="342900" rtl="0" eaLnBrk="1" latinLnBrk="0" hangingPunct="1">
        <a:lnSpc>
          <a:spcPts val="1800"/>
        </a:lnSpc>
        <a:spcBef>
          <a:spcPts val="0"/>
        </a:spcBef>
        <a:buClr>
          <a:schemeClr val="accent1"/>
        </a:buClr>
        <a:buSzPct val="75000"/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351000" indent="-175500" algn="l" defTabSz="342900" rtl="0" eaLnBrk="1" latinLnBrk="0" hangingPunct="1">
        <a:lnSpc>
          <a:spcPts val="1800"/>
        </a:lnSpc>
        <a:spcBef>
          <a:spcPts val="0"/>
        </a:spcBef>
        <a:buClrTx/>
        <a:buSzPct val="100000"/>
        <a:buFont typeface="Lucida Grande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526500" indent="-175500" algn="l" defTabSz="342900" rtl="0" eaLnBrk="1" latinLnBrk="0" hangingPunct="1">
        <a:lnSpc>
          <a:spcPts val="1800"/>
        </a:lnSpc>
        <a:spcBef>
          <a:spcPts val="0"/>
        </a:spcBef>
        <a:buClrTx/>
        <a:buSzPct val="100000"/>
        <a:buFont typeface="Lucida Grande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702000" indent="-175500" algn="l" defTabSz="342900" rtl="0" eaLnBrk="1" latinLnBrk="0" hangingPunct="1">
        <a:lnSpc>
          <a:spcPts val="1800"/>
        </a:lnSpc>
        <a:spcBef>
          <a:spcPts val="0"/>
        </a:spcBef>
        <a:buClrTx/>
        <a:buSzPct val="100000"/>
        <a:buFont typeface="Lucida Grande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754381"/>
            <a:ext cx="12192000" cy="5643133"/>
          </a:xfrm>
          <a:prstGeom prst="rect">
            <a:avLst/>
          </a:prstGeom>
          <a:solidFill>
            <a:srgbClr val="ECEC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650803" y="1115469"/>
            <a:ext cx="9931597" cy="7304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650803" y="1845899"/>
            <a:ext cx="9931597" cy="4146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04427" y="6592991"/>
            <a:ext cx="2844800" cy="26501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nl-NL"/>
              <a:t>25-3-2025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592991"/>
            <a:ext cx="3860800" cy="26501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nl-NL"/>
              <a:t>Bureau voor Duitse Zaken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842773" y="6592991"/>
            <a:ext cx="2844800" cy="26501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0A70CFD-9B9A-FF4D-855A-8ACCAC63B321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8" name="Afbeelding 7" descr="header roze.png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54380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6A8F0671-5F8B-96A4-F992-4CE8DF41D7A1}"/>
              </a:ext>
            </a:extLst>
          </p:cNvPr>
          <p:cNvSpPr/>
          <p:nvPr userDrawn="1"/>
        </p:nvSpPr>
        <p:spPr>
          <a:xfrm>
            <a:off x="548360" y="99645"/>
            <a:ext cx="2756933" cy="6185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A0E8CAB-753B-0F8B-0A3F-92CD0246D0A0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568763" y="159256"/>
            <a:ext cx="2164080" cy="43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821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800" b="0" i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2400"/>
        </a:lnSpc>
        <a:spcBef>
          <a:spcPts val="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-234000" algn="l" defTabSz="457200" rtl="0" eaLnBrk="1" latinLnBrk="0" hangingPunct="1">
        <a:lnSpc>
          <a:spcPts val="2400"/>
        </a:lnSpc>
        <a:spcBef>
          <a:spcPts val="0"/>
        </a:spcBef>
        <a:buClr>
          <a:schemeClr val="accent1"/>
        </a:buClr>
        <a:buSzPct val="75000"/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68000" indent="-234000" algn="l" defTabSz="457200" rtl="0" eaLnBrk="1" latinLnBrk="0" hangingPunct="1">
        <a:lnSpc>
          <a:spcPts val="2400"/>
        </a:lnSpc>
        <a:spcBef>
          <a:spcPts val="0"/>
        </a:spcBef>
        <a:buClrTx/>
        <a:buSzPct val="100000"/>
        <a:buFont typeface="Lucida Grande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02000" indent="-234000" algn="l" defTabSz="457200" rtl="0" eaLnBrk="1" latinLnBrk="0" hangingPunct="1">
        <a:lnSpc>
          <a:spcPts val="2400"/>
        </a:lnSpc>
        <a:spcBef>
          <a:spcPts val="0"/>
        </a:spcBef>
        <a:buClrTx/>
        <a:buSzPct val="100000"/>
        <a:buFont typeface="Lucida Grande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36000" indent="-234000" algn="l" defTabSz="457200" rtl="0" eaLnBrk="1" latinLnBrk="0" hangingPunct="1">
        <a:lnSpc>
          <a:spcPts val="2400"/>
        </a:lnSpc>
        <a:spcBef>
          <a:spcPts val="0"/>
        </a:spcBef>
        <a:buClrTx/>
        <a:buSzPct val="100000"/>
        <a:buFont typeface="Lucida Grande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lastingdienst.nl/wps/wcm/connect/bldcontentnl/standaard_functies/prive/contact/belastingtelefoon_bellen/team_grensoverschrijdend_werken_en_ondernemen_gwo" TargetMode="External"/><Relationship Id="rId2" Type="http://schemas.openxmlformats.org/officeDocument/2006/relationships/hyperlink" Target="mailto:bbz@svb.nl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rgenopzoom.nl/grensinfopunt" TargetMode="External"/><Relationship Id="rId2" Type="http://schemas.openxmlformats.org/officeDocument/2006/relationships/hyperlink" Target="mailto:gipbrabantsewal@bergenopzoom.nl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microsoft.com/office/2018/10/relationships/comments" Target="../comments/modernComment_182_D577DD0C.xml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9.png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69D8502-C610-D150-49DF-B91F01418DA0}"/>
              </a:ext>
            </a:extLst>
          </p:cNvPr>
          <p:cNvSpPr/>
          <p:nvPr/>
        </p:nvSpPr>
        <p:spPr>
          <a:xfrm>
            <a:off x="-89441" y="2909993"/>
            <a:ext cx="11265576" cy="2728353"/>
          </a:xfrm>
          <a:prstGeom prst="rect">
            <a:avLst/>
          </a:prstGeom>
          <a:solidFill>
            <a:srgbClr val="87CE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495E94-2F2D-FCDF-F9C8-9A2EDECCE8EC}"/>
              </a:ext>
            </a:extLst>
          </p:cNvPr>
          <p:cNvSpPr/>
          <p:nvPr/>
        </p:nvSpPr>
        <p:spPr>
          <a:xfrm>
            <a:off x="-89440" y="-106070"/>
            <a:ext cx="11265576" cy="3130514"/>
          </a:xfrm>
          <a:prstGeom prst="rect">
            <a:avLst/>
          </a:prstGeom>
          <a:solidFill>
            <a:srgbClr val="EDF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>
              <a:highlight>
                <a:srgbClr val="DFD8EF"/>
              </a:highligh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9A4709-3E56-F058-1496-F38E045538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89442" y="0"/>
            <a:ext cx="12190413" cy="6963623"/>
          </a:xfrm>
          <a:prstGeom prst="rect">
            <a:avLst/>
          </a:prstGeom>
        </p:spPr>
      </p:pic>
      <p:pic>
        <p:nvPicPr>
          <p:cNvPr id="9" name="Picture 8" descr="A circular logo with text&#10;&#10;Description automatically generated">
            <a:extLst>
              <a:ext uri="{FF2B5EF4-FFF2-40B4-BE49-F238E27FC236}">
                <a16:creationId xmlns:a16="http://schemas.microsoft.com/office/drawing/2014/main" id="{2CEC7D40-06CC-5671-44A3-3221F459F4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6263" y="2173110"/>
            <a:ext cx="1473766" cy="14737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330169-63B7-57BB-CA6B-30DD0D947D37}"/>
              </a:ext>
            </a:extLst>
          </p:cNvPr>
          <p:cNvSpPr txBox="1"/>
          <p:nvPr/>
        </p:nvSpPr>
        <p:spPr>
          <a:xfrm>
            <a:off x="406125" y="1027187"/>
            <a:ext cx="90713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>
                <a:solidFill>
                  <a:srgbClr val="5C4EA8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Goed voorbereid de grens over </a:t>
            </a:r>
            <a:endParaRPr lang="en-NL" sz="4400" b="1" dirty="0">
              <a:solidFill>
                <a:srgbClr val="5C4EA8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C8DB23-429E-9BEB-7D66-4218393C3688}"/>
              </a:ext>
            </a:extLst>
          </p:cNvPr>
          <p:cNvSpPr txBox="1"/>
          <p:nvPr/>
        </p:nvSpPr>
        <p:spPr>
          <a:xfrm>
            <a:off x="634725" y="1859101"/>
            <a:ext cx="6742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5C4EA8"/>
                </a:solidFill>
                <a:latin typeface="Noto Sans SemBd" panose="020B0502040504020204" pitchFamily="34" charset="0"/>
                <a:ea typeface="Noto Sans SemBd" panose="020B0502040504020204" pitchFamily="34" charset="0"/>
                <a:cs typeface="Noto Sans SemBd" panose="020B0502040504020204" pitchFamily="34" charset="0"/>
              </a:rPr>
              <a:t>9 </a:t>
            </a:r>
            <a:r>
              <a:rPr lang="en-GB" sz="2000" b="1" dirty="0" err="1">
                <a:solidFill>
                  <a:srgbClr val="5C4EA8"/>
                </a:solidFill>
                <a:latin typeface="Noto Sans SemBd" panose="020B0502040504020204" pitchFamily="34" charset="0"/>
                <a:ea typeface="Noto Sans SemBd" panose="020B0502040504020204" pitchFamily="34" charset="0"/>
                <a:cs typeface="Noto Sans SemBd" panose="020B0502040504020204" pitchFamily="34" charset="0"/>
              </a:rPr>
              <a:t>juni</a:t>
            </a:r>
            <a:r>
              <a:rPr lang="en-GB" sz="2000" b="1" dirty="0">
                <a:solidFill>
                  <a:srgbClr val="5C4EA8"/>
                </a:solidFill>
                <a:latin typeface="Noto Sans SemBd" panose="020B0502040504020204" pitchFamily="34" charset="0"/>
                <a:ea typeface="Noto Sans SemBd" panose="020B0502040504020204" pitchFamily="34" charset="0"/>
                <a:cs typeface="Noto Sans SemBd" panose="020B0502040504020204" pitchFamily="34" charset="0"/>
              </a:rPr>
              <a:t> 2026 </a:t>
            </a:r>
            <a:endParaRPr lang="en-NL" sz="2000" b="1" dirty="0">
              <a:solidFill>
                <a:srgbClr val="5C4EA8"/>
              </a:solidFill>
              <a:latin typeface="Noto Sans SemBd" panose="020B0502040504020204" pitchFamily="34" charset="0"/>
              <a:ea typeface="Noto Sans SemBd" panose="020B0502040504020204" pitchFamily="34" charset="0"/>
              <a:cs typeface="Noto Sans SemBd" panose="020B0502040504020204" pitchFamily="34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1523935-7C58-A9F0-969C-63F2A012A23B}"/>
              </a:ext>
            </a:extLst>
          </p:cNvPr>
          <p:cNvSpPr txBox="1"/>
          <p:nvPr/>
        </p:nvSpPr>
        <p:spPr>
          <a:xfrm>
            <a:off x="475611" y="4222321"/>
            <a:ext cx="6178322" cy="923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nl-NL" b="1" dirty="0">
                <a:solidFill>
                  <a:schemeClr val="bg1"/>
                </a:solidFill>
              </a:rPr>
            </a:br>
            <a:r>
              <a:rPr lang="nl-NL" b="1" dirty="0">
                <a:solidFill>
                  <a:schemeClr val="bg1"/>
                </a:solidFill>
              </a:rPr>
              <a:t>Patrick Kortsmit </a:t>
            </a:r>
            <a:br>
              <a:rPr lang="nl-NL" b="1" dirty="0">
                <a:solidFill>
                  <a:schemeClr val="bg1"/>
                </a:solidFill>
              </a:rPr>
            </a:br>
            <a:r>
              <a:rPr lang="nl-NL" dirty="0">
                <a:solidFill>
                  <a:schemeClr val="bg1"/>
                </a:solidFill>
              </a:rPr>
              <a:t>Bureau voor Belgische Zaken, SVB Breda </a:t>
            </a:r>
          </a:p>
        </p:txBody>
      </p:sp>
    </p:spTree>
    <p:extLst>
      <p:ext uri="{BB962C8B-B14F-4D97-AF65-F5344CB8AC3E}">
        <p14:creationId xmlns:p14="http://schemas.microsoft.com/office/powerpoint/2010/main" val="1127138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32727F8F-BEE2-6F9F-3BBB-7C81A700B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11951">
            <a:off x="99499" y="1128288"/>
            <a:ext cx="1218378" cy="115589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B536EDA-142A-AE7F-BC32-C0ECA26D7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400" y="860956"/>
            <a:ext cx="9931597" cy="730431"/>
          </a:xfrm>
        </p:spPr>
        <p:txBody>
          <a:bodyPr/>
          <a:lstStyle/>
          <a:p>
            <a:pPr algn="ctr"/>
            <a:r>
              <a:rPr lang="nl-NL" b="1" dirty="0"/>
              <a:t>Verschil in Pensioenen </a:t>
            </a:r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FC9CDB17-BC71-E3A9-C627-A9F00F7BE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0CFD-9B9A-FF4D-855A-8ACCAC63B321}" type="slidenum">
              <a:rPr lang="nl-NL" smtClean="0"/>
              <a:t>10</a:t>
            </a:fld>
            <a:endParaRPr lang="nl-NL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47E60AC6-2B5A-660A-7527-E2B3094261F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-218364" y="-24685"/>
            <a:ext cx="12192000" cy="57150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0ACA752B-64DD-2B9C-33E7-0257359C7E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0324" y="938605"/>
            <a:ext cx="837893" cy="1378022"/>
          </a:xfrm>
          <a:prstGeom prst="rect">
            <a:avLst/>
          </a:prstGeom>
        </p:spPr>
      </p:pic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A13CBD95-38A9-9F00-FD3F-8B49CA805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351" y="2086930"/>
            <a:ext cx="4793529" cy="4210806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nl-NL" sz="2100" b="1" dirty="0"/>
              <a:t>				AOW </a:t>
            </a:r>
          </a:p>
          <a:p>
            <a:endParaRPr lang="nl-NL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100" dirty="0"/>
              <a:t>Verzekerd door wonen of werken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100" dirty="0"/>
              <a:t>Opbouw: 2% per jaar van het op dat moment geldende AOW-bedrag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100" dirty="0"/>
              <a:t>Pensioenleeftijd: 67 jaar tot 2027 </a:t>
            </a:r>
          </a:p>
          <a:p>
            <a:endParaRPr lang="nl-NL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100" dirty="0"/>
              <a:t>Sociale Verzekeringsbank </a:t>
            </a:r>
          </a:p>
          <a:p>
            <a:endParaRPr lang="nl-NL" sz="2100" dirty="0"/>
          </a:p>
        </p:txBody>
      </p:sp>
      <p:sp>
        <p:nvSpPr>
          <p:cNvPr id="14" name="Tijdelijke aanduiding voor inhoud 2">
            <a:extLst>
              <a:ext uri="{FF2B5EF4-FFF2-40B4-BE49-F238E27FC236}">
                <a16:creationId xmlns:a16="http://schemas.microsoft.com/office/drawing/2014/main" id="{7735071A-C325-C80C-B17D-17AEAC994756}"/>
              </a:ext>
            </a:extLst>
          </p:cNvPr>
          <p:cNvSpPr txBox="1">
            <a:spLocks/>
          </p:cNvSpPr>
          <p:nvPr/>
        </p:nvSpPr>
        <p:spPr>
          <a:xfrm>
            <a:off x="6287328" y="2086930"/>
            <a:ext cx="5110889" cy="42108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ts val="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241200" algn="l" defTabSz="457200" rtl="0" eaLnBrk="1" latinLnBrk="0" hangingPunct="1">
              <a:lnSpc>
                <a:spcPts val="2400"/>
              </a:lnSpc>
              <a:spcBef>
                <a:spcPts val="0"/>
              </a:spcBef>
              <a:buClr>
                <a:schemeClr val="accent1"/>
              </a:buClr>
              <a:buSzPct val="75000"/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8000" indent="-234000" algn="l" defTabSz="457200" rtl="0" eaLnBrk="1" latinLnBrk="0" hangingPunct="1">
              <a:lnSpc>
                <a:spcPts val="2400"/>
              </a:lnSpc>
              <a:spcBef>
                <a:spcPts val="0"/>
              </a:spcBef>
              <a:buClrTx/>
              <a:buSzPct val="100000"/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2000" indent="-234000" algn="l" defTabSz="457200" rtl="0" eaLnBrk="1" latinLnBrk="0" hangingPunct="1">
              <a:lnSpc>
                <a:spcPts val="2400"/>
              </a:lnSpc>
              <a:spcBef>
                <a:spcPts val="0"/>
              </a:spcBef>
              <a:buClrTx/>
              <a:buSzPct val="100000"/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6000" indent="-234000" algn="l" defTabSz="457200" rtl="0" eaLnBrk="1" latinLnBrk="0" hangingPunct="1">
              <a:lnSpc>
                <a:spcPts val="2400"/>
              </a:lnSpc>
              <a:spcBef>
                <a:spcPts val="0"/>
              </a:spcBef>
              <a:buClrTx/>
              <a:buSzPct val="100000"/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100" b="1" dirty="0"/>
              <a:t>Rustpensioen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100" dirty="0"/>
              <a:t>Verzekerd door werken of uitkering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100" dirty="0"/>
              <a:t>Opbouw: 1/45 x % x geherwaardeerd bruto jaarloon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100" dirty="0"/>
              <a:t>Pensioenleeftijd: 66 jaar. Indien genoeg arbeidsverleden: vervroegd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100" dirty="0"/>
              <a:t>Federale Pensioendienst 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FB99921C-0BB6-B40D-7244-5424E2BFA268}"/>
              </a:ext>
            </a:extLst>
          </p:cNvPr>
          <p:cNvSpPr txBox="1"/>
          <p:nvPr/>
        </p:nvSpPr>
        <p:spPr>
          <a:xfrm>
            <a:off x="127034" y="26865"/>
            <a:ext cx="566416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700" b="1" dirty="0">
                <a:solidFill>
                  <a:srgbClr val="5C4EA8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Goed voorbereid de grens over </a:t>
            </a:r>
            <a:endParaRPr lang="en-NL" sz="1700" b="1" dirty="0">
              <a:solidFill>
                <a:srgbClr val="5C4EA8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886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7D31E3C-CB21-7ECA-CEA7-9E524FB9AE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FF3DEA-C95D-5EEB-5914-1D947C36B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0803" y="1115469"/>
            <a:ext cx="9931597" cy="730431"/>
          </a:xfrm>
        </p:spPr>
        <p:txBody>
          <a:bodyPr>
            <a:noAutofit/>
          </a:bodyPr>
          <a:lstStyle/>
          <a:p>
            <a:r>
              <a:rPr lang="nl-NL" b="1" dirty="0"/>
              <a:t>Aandachtspunten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E48533-31D5-044A-F57C-2C6938292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0803" y="1845899"/>
            <a:ext cx="9931597" cy="414616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100" dirty="0" err="1"/>
              <a:t>Dagcontracten</a:t>
            </a:r>
            <a:r>
              <a:rPr lang="nl-NL" sz="21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1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100" dirty="0"/>
              <a:t>Vraag vooraf of de werknemer nog andere werkzaamheden/inkomsten heeft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1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100" dirty="0"/>
              <a:t>Let ook op arbeidsrecht en belastingen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nl-NL" sz="2100" dirty="0"/>
          </a:p>
          <a:p>
            <a:endParaRPr lang="nl-NL" sz="2100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F3D0F34-0672-B230-BE5B-E8D07E47C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42773" y="6592991"/>
            <a:ext cx="2844800" cy="265010"/>
          </a:xfrm>
        </p:spPr>
        <p:txBody>
          <a:bodyPr/>
          <a:lstStyle/>
          <a:p>
            <a:fld id="{10A70CFD-9B9A-FF4D-855A-8ACCAC63B321}" type="slidenum">
              <a:rPr lang="nl-NL" smtClean="0"/>
              <a:pPr/>
              <a:t>11</a:t>
            </a:fld>
            <a:endParaRPr lang="nl-NL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55C6146B-EC90-DF9F-30E8-DE17D09FE6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571500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589A9CB9-54C0-F509-3E09-78424B6FB6BB}"/>
              </a:ext>
            </a:extLst>
          </p:cNvPr>
          <p:cNvSpPr txBox="1"/>
          <p:nvPr/>
        </p:nvSpPr>
        <p:spPr>
          <a:xfrm>
            <a:off x="127034" y="26865"/>
            <a:ext cx="566416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700" b="1" dirty="0">
                <a:solidFill>
                  <a:srgbClr val="5C4EA8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Goed voorbereid de grens over </a:t>
            </a:r>
            <a:endParaRPr lang="en-NL" sz="1700" b="1" dirty="0">
              <a:solidFill>
                <a:srgbClr val="5C4EA8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D7DD5BE-E47D-276C-233C-25C0BD80296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24495" y="2870076"/>
            <a:ext cx="3457905" cy="345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646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D703BA7-D17E-6288-2978-13C3FC6FE0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CFA1D7-78E5-35B7-9D98-D5FBC2B9A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01" y="1075701"/>
            <a:ext cx="9931597" cy="730431"/>
          </a:xfrm>
        </p:spPr>
        <p:txBody>
          <a:bodyPr>
            <a:noAutofit/>
          </a:bodyPr>
          <a:lstStyle/>
          <a:p>
            <a:r>
              <a:rPr lang="nl-NL" b="1" dirty="0"/>
              <a:t>Contactgegevens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15C004-9359-31F4-172C-0A12F3657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0803" y="1943870"/>
            <a:ext cx="9931597" cy="4146168"/>
          </a:xfrm>
        </p:spPr>
        <p:txBody>
          <a:bodyPr>
            <a:normAutofit/>
          </a:bodyPr>
          <a:lstStyle/>
          <a:p>
            <a:r>
              <a:rPr lang="nl-NL" sz="2100" b="1" dirty="0">
                <a:solidFill>
                  <a:schemeClr val="bg2">
                    <a:lumMod val="75000"/>
                  </a:schemeClr>
                </a:solidFill>
              </a:rPr>
              <a:t>Bureau voor Belgische Zaken – Sociale Verzekeringsbank</a:t>
            </a:r>
            <a:r>
              <a:rPr lang="nl-NL" sz="21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endParaRPr lang="nl-NL" sz="2100" dirty="0"/>
          </a:p>
          <a:p>
            <a:r>
              <a:rPr lang="nl-NL" sz="2100" dirty="0">
                <a:latin typeface="Calibri" panose="020F0502020204030204" pitchFamily="34" charset="0"/>
              </a:rPr>
              <a:t>Telefoonnummer: 0031 76 54 85 840</a:t>
            </a:r>
          </a:p>
          <a:p>
            <a:endParaRPr lang="nl-NL" sz="2100" dirty="0">
              <a:latin typeface="Calibri" panose="020F0502020204030204" pitchFamily="34" charset="0"/>
            </a:endParaRPr>
          </a:p>
          <a:p>
            <a:r>
              <a:rPr lang="nl-NL" sz="2100" dirty="0">
                <a:latin typeface="Calibri" panose="020F0502020204030204" pitchFamily="34" charset="0"/>
              </a:rPr>
              <a:t>Email: </a:t>
            </a:r>
            <a:r>
              <a:rPr lang="nl-NL" sz="2100" dirty="0">
                <a:latin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bbz@svb.nl</a:t>
            </a:r>
            <a:r>
              <a:rPr lang="nl-NL" sz="2100" dirty="0">
                <a:latin typeface="Calibri" panose="020F0502020204030204" pitchFamily="34" charset="0"/>
              </a:rPr>
              <a:t>  </a:t>
            </a:r>
          </a:p>
          <a:p>
            <a:endParaRPr lang="nl-NL" sz="2100" dirty="0">
              <a:latin typeface="Calibri" panose="020F0502020204030204" pitchFamily="34" charset="0"/>
            </a:endParaRPr>
          </a:p>
          <a:p>
            <a:endParaRPr lang="nl-NL" sz="2100" dirty="0"/>
          </a:p>
          <a:p>
            <a:r>
              <a:rPr lang="nl-NL" sz="2100" b="1" dirty="0">
                <a:solidFill>
                  <a:schemeClr val="accent6">
                    <a:lumMod val="75000"/>
                  </a:schemeClr>
                </a:solidFill>
              </a:rPr>
              <a:t>Team Grensoverschrijdend Werken en Ondernemen – Belastingdienst</a:t>
            </a:r>
          </a:p>
          <a:p>
            <a:endParaRPr lang="nl-NL" sz="21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nl-NL" sz="2100" dirty="0">
                <a:latin typeface="+mj-lt"/>
              </a:rPr>
              <a:t>Telefoon: 0800 90220 </a:t>
            </a:r>
          </a:p>
          <a:p>
            <a:endParaRPr lang="nl-NL" sz="21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nl-NL" sz="20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Team Grensoverschrijdend Werken en Ondernemen (GWO): 0800 - 024 12 12 | Belastingdienst</a:t>
            </a:r>
            <a:endParaRPr lang="nl-NL" sz="2100" dirty="0">
              <a:solidFill>
                <a:srgbClr val="0070C0"/>
              </a:solidFill>
            </a:endParaRPr>
          </a:p>
          <a:p>
            <a:endParaRPr lang="nl-NL" sz="2100" dirty="0"/>
          </a:p>
          <a:p>
            <a:endParaRPr lang="nl-NL" sz="2100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65FDD39-5AAF-3E88-5070-4D00D1EA1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42773" y="6592991"/>
            <a:ext cx="2844800" cy="265010"/>
          </a:xfrm>
        </p:spPr>
        <p:txBody>
          <a:bodyPr/>
          <a:lstStyle/>
          <a:p>
            <a:fld id="{10A70CFD-9B9A-FF4D-855A-8ACCAC63B321}" type="slidenum">
              <a:rPr lang="nl-NL" smtClean="0"/>
              <a:pPr/>
              <a:t>12</a:t>
            </a:fld>
            <a:endParaRPr lang="nl-NL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DFAE4AE6-AD42-824B-627B-45DF385042E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0"/>
            <a:ext cx="12192000" cy="571500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A78AABD8-800B-E36E-F1C5-C37031C2B128}"/>
              </a:ext>
            </a:extLst>
          </p:cNvPr>
          <p:cNvSpPr txBox="1"/>
          <p:nvPr/>
        </p:nvSpPr>
        <p:spPr>
          <a:xfrm>
            <a:off x="127034" y="26865"/>
            <a:ext cx="566416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700" b="1" dirty="0">
                <a:solidFill>
                  <a:srgbClr val="5C4EA8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Goed voorbereid de grens over </a:t>
            </a:r>
            <a:endParaRPr lang="en-NL" sz="1700" b="1" dirty="0">
              <a:solidFill>
                <a:srgbClr val="5C4EA8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261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811E898-D63F-1751-4845-55B88629B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3F4A21-7DEC-96E8-CB9E-33560D98E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01" y="1075701"/>
            <a:ext cx="9931597" cy="730431"/>
          </a:xfrm>
        </p:spPr>
        <p:txBody>
          <a:bodyPr>
            <a:noAutofit/>
          </a:bodyPr>
          <a:lstStyle/>
          <a:p>
            <a:r>
              <a:rPr lang="nl-NL" b="1" dirty="0"/>
              <a:t>Contactgegevens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9A98799-1AF3-4F22-4F9B-3BCDE0647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0803" y="1943870"/>
            <a:ext cx="9931597" cy="4146168"/>
          </a:xfrm>
        </p:spPr>
        <p:txBody>
          <a:bodyPr>
            <a:normAutofit/>
          </a:bodyPr>
          <a:lstStyle/>
          <a:p>
            <a:r>
              <a:rPr lang="nl-NL" sz="2100" b="1" dirty="0" err="1">
                <a:solidFill>
                  <a:schemeClr val="accent4">
                    <a:lumMod val="75000"/>
                  </a:schemeClr>
                </a:solidFill>
              </a:rPr>
              <a:t>Grensinfopunt</a:t>
            </a:r>
            <a:r>
              <a:rPr lang="nl-NL" sz="2100" b="1" dirty="0">
                <a:solidFill>
                  <a:schemeClr val="accent4">
                    <a:lumMod val="75000"/>
                  </a:schemeClr>
                </a:solidFill>
              </a:rPr>
              <a:t> Bergen op Zoom</a:t>
            </a:r>
          </a:p>
          <a:p>
            <a:endParaRPr lang="nl-NL" sz="2100" dirty="0"/>
          </a:p>
          <a:p>
            <a:r>
              <a:rPr lang="nl-NL" sz="2100" dirty="0">
                <a:latin typeface="Calibri" panose="020F0502020204030204" pitchFamily="34" charset="0"/>
              </a:rPr>
              <a:t>Telefoonnummer: </a:t>
            </a:r>
            <a:r>
              <a:rPr lang="nl-NL" dirty="0"/>
              <a:t>00 31 164 27 77 27</a:t>
            </a:r>
          </a:p>
          <a:p>
            <a:endParaRPr lang="nl-NL" sz="2100" dirty="0">
              <a:latin typeface="Calibri" panose="020F0502020204030204" pitchFamily="34" charset="0"/>
            </a:endParaRPr>
          </a:p>
          <a:p>
            <a:r>
              <a:rPr lang="nl-NL" sz="2100" dirty="0">
                <a:latin typeface="Calibri" panose="020F0502020204030204" pitchFamily="34" charset="0"/>
              </a:rPr>
              <a:t>Email: </a:t>
            </a:r>
            <a:r>
              <a:rPr lang="nl-NL" sz="2000" b="0" i="0" u="sng" dirty="0">
                <a:effectLst/>
                <a:latin typeface="Nunito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gipbrabantsewal@bergenopzoom.nl</a:t>
            </a:r>
            <a:endParaRPr lang="nl-NL" sz="2000" b="0" i="0" u="sng" dirty="0">
              <a:effectLst/>
              <a:latin typeface="Nunito" pitchFamily="2" charset="0"/>
            </a:endParaRPr>
          </a:p>
          <a:p>
            <a:endParaRPr lang="nl-NL" u="sng" dirty="0">
              <a:solidFill>
                <a:srgbClr val="2C75C9"/>
              </a:solidFill>
              <a:latin typeface="Nunito" pitchFamily="2" charset="0"/>
            </a:endParaRPr>
          </a:p>
          <a:p>
            <a:r>
              <a:rPr lang="nl-NL" sz="2000" dirty="0" err="1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GrensInfoPunt</a:t>
            </a:r>
            <a:r>
              <a:rPr lang="nl-NL" sz="20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| Gemeente Bergen op Zoom</a:t>
            </a:r>
            <a:endParaRPr lang="nl-NL" sz="21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endParaRPr lang="nl-NL" sz="2100" dirty="0"/>
          </a:p>
          <a:p>
            <a:endParaRPr lang="nl-NL" sz="2100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CB55782-2AC5-19F0-D0D7-CCA9EB73C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42773" y="6592991"/>
            <a:ext cx="2844800" cy="265010"/>
          </a:xfrm>
        </p:spPr>
        <p:txBody>
          <a:bodyPr/>
          <a:lstStyle/>
          <a:p>
            <a:fld id="{10A70CFD-9B9A-FF4D-855A-8ACCAC63B321}" type="slidenum">
              <a:rPr lang="nl-NL" smtClean="0"/>
              <a:pPr/>
              <a:t>13</a:t>
            </a:fld>
            <a:endParaRPr lang="nl-NL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65E7BC70-E6C4-0EA7-7BC6-2A6E2D5D244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0"/>
            <a:ext cx="12192000" cy="571500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4238B994-5E62-E953-3335-43FC509CE133}"/>
              </a:ext>
            </a:extLst>
          </p:cNvPr>
          <p:cNvSpPr txBox="1"/>
          <p:nvPr/>
        </p:nvSpPr>
        <p:spPr>
          <a:xfrm>
            <a:off x="127034" y="26865"/>
            <a:ext cx="566416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700" b="1" dirty="0">
                <a:solidFill>
                  <a:srgbClr val="5C4EA8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Goed voorbereid de grens over </a:t>
            </a:r>
            <a:endParaRPr lang="en-NL" sz="1700" b="1" dirty="0">
              <a:solidFill>
                <a:srgbClr val="5C4EA8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643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F054199-4F81-92EB-156B-91F9B5064A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E60630-5B37-E2E4-19AD-9386C618A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0803" y="1115469"/>
            <a:ext cx="9931597" cy="730431"/>
          </a:xfrm>
        </p:spPr>
        <p:txBody>
          <a:bodyPr>
            <a:noAutofit/>
          </a:bodyPr>
          <a:lstStyle/>
          <a:p>
            <a:r>
              <a:rPr lang="nl-NL" dirty="0"/>
              <a:t>Programma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71BF90A-4EEA-1B44-8D2D-07E5E7A5E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42773" y="6592991"/>
            <a:ext cx="2844800" cy="265010"/>
          </a:xfrm>
        </p:spPr>
        <p:txBody>
          <a:bodyPr/>
          <a:lstStyle/>
          <a:p>
            <a:fld id="{10A70CFD-9B9A-FF4D-855A-8ACCAC63B321}" type="slidenum">
              <a:rPr lang="nl-NL" smtClean="0"/>
              <a:pPr/>
              <a:t>2</a:t>
            </a:fld>
            <a:endParaRPr lang="nl-NL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A9CC3AB5-FABF-F86E-0E75-306554E8FA4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571500"/>
          </a:xfrm>
          <a:prstGeom prst="rect">
            <a:avLst/>
          </a:prstGeom>
        </p:spPr>
      </p:pic>
      <p:sp>
        <p:nvSpPr>
          <p:cNvPr id="13" name="TextBox 5">
            <a:extLst>
              <a:ext uri="{FF2B5EF4-FFF2-40B4-BE49-F238E27FC236}">
                <a16:creationId xmlns:a16="http://schemas.microsoft.com/office/drawing/2014/main" id="{2B30AEF5-B0A7-5F1B-0270-C1E464873B11}"/>
              </a:ext>
            </a:extLst>
          </p:cNvPr>
          <p:cNvSpPr txBox="1"/>
          <p:nvPr/>
        </p:nvSpPr>
        <p:spPr>
          <a:xfrm>
            <a:off x="127034" y="26865"/>
            <a:ext cx="566416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700" b="1" dirty="0">
                <a:solidFill>
                  <a:srgbClr val="5C4EA8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Goed voorbereid de grens over </a:t>
            </a:r>
            <a:endParaRPr lang="en-NL" sz="1700" b="1" dirty="0">
              <a:solidFill>
                <a:srgbClr val="5C4EA8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DBE81F2E-CF8F-85A0-2C21-4DCD49F1D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0803" y="1845899"/>
            <a:ext cx="9931597" cy="474709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nl-NL" sz="21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100" dirty="0"/>
              <a:t>Toepasselijke wetgeving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1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100" dirty="0"/>
              <a:t>Medische zorg</a:t>
            </a:r>
          </a:p>
          <a:p>
            <a:endParaRPr lang="nl-NL" sz="21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100" dirty="0"/>
              <a:t>Arbeidsongeschikt</a:t>
            </a:r>
          </a:p>
          <a:p>
            <a:r>
              <a:rPr lang="nl-NL" sz="21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100" dirty="0"/>
              <a:t>Werkloosheid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1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100" dirty="0"/>
              <a:t>Pensioenen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1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100" dirty="0"/>
              <a:t>Aandachtspunten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1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100" dirty="0"/>
              <a:t>Vragen </a:t>
            </a:r>
          </a:p>
          <a:p>
            <a:endParaRPr lang="nl-NL" sz="2100" dirty="0"/>
          </a:p>
        </p:txBody>
      </p:sp>
    </p:spTree>
    <p:extLst>
      <p:ext uri="{BB962C8B-B14F-4D97-AF65-F5344CB8AC3E}">
        <p14:creationId xmlns:p14="http://schemas.microsoft.com/office/powerpoint/2010/main" val="2433695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434ECAD-983B-C605-5B58-88B2953E45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DA3618-64AA-EED3-FC45-9E97881BC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Toepasselijke wetgeving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4F53786-6C65-D169-41C4-F3D380075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100" dirty="0"/>
              <a:t>Werken in 1 land </a:t>
            </a:r>
          </a:p>
          <a:p>
            <a:endParaRPr lang="nl-NL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100" dirty="0"/>
              <a:t>Werken in twee of meer lidstaten in loondienst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100" dirty="0"/>
              <a:t>Werken in twee of meer lidstaten waarbij in de ene lidstaat in loondienst en in de andere lidstaat anders dan loondienst </a:t>
            </a:r>
            <a:endParaRPr lang="nl-NL" sz="2100" dirty="0"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100" dirty="0"/>
              <a:t>Personen die als ambtenaar en daarnaast niet als ambtenaar in loondienst of anders dan in loondienst in verschillende lidstaten werken </a:t>
            </a:r>
          </a:p>
          <a:p>
            <a:endParaRPr lang="nl-NL" sz="2100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252E4E4-22B7-D280-A448-91808A6BE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0CFD-9B9A-FF4D-855A-8ACCAC63B321}" type="slidenum">
              <a:rPr lang="nl-NL" smtClean="0"/>
              <a:t>3</a:t>
            </a:fld>
            <a:endParaRPr lang="nl-NL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644B462-85A9-511E-096C-77FC44C4345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5715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1BF94E67-FC42-5E35-C65A-6EB30DA34B55}"/>
              </a:ext>
            </a:extLst>
          </p:cNvPr>
          <p:cNvSpPr txBox="1"/>
          <p:nvPr/>
        </p:nvSpPr>
        <p:spPr>
          <a:xfrm>
            <a:off x="279434" y="179265"/>
            <a:ext cx="566416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700" b="1" dirty="0">
                <a:solidFill>
                  <a:srgbClr val="5C4EA8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Goed voorbereid de grens over </a:t>
            </a:r>
            <a:endParaRPr lang="en-NL" sz="1700" b="1" dirty="0">
              <a:solidFill>
                <a:srgbClr val="5C4EA8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068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B930A59-8BA4-7465-8C4B-A56D6900B2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1F7FA1-6624-D1F8-0285-E259D9D1D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0803" y="1845898"/>
            <a:ext cx="9931597" cy="4478701"/>
          </a:xfrm>
        </p:spPr>
        <p:txBody>
          <a:bodyPr>
            <a:normAutofit/>
          </a:bodyPr>
          <a:lstStyle/>
          <a:p>
            <a:r>
              <a:rPr lang="nl-NL" sz="2100" b="1" dirty="0"/>
              <a:t>Hoofdregels:</a:t>
            </a:r>
            <a:br>
              <a:rPr lang="nl-NL" sz="2100" b="1" dirty="0"/>
            </a:br>
            <a:r>
              <a:rPr lang="nl-NL" sz="2100" b="1" dirty="0"/>
              <a:t> </a:t>
            </a:r>
          </a:p>
          <a:p>
            <a:pPr marL="457200" indent="-457200">
              <a:buAutoNum type="arabicPeriod"/>
            </a:pPr>
            <a:r>
              <a:rPr lang="nl-NL" sz="2100" dirty="0"/>
              <a:t>Een persoon is slechts aan de wetgeving van één land onderworpen </a:t>
            </a:r>
          </a:p>
          <a:p>
            <a:pPr marL="457200" indent="-457200">
              <a:buAutoNum type="arabicPeriod"/>
            </a:pPr>
            <a:r>
              <a:rPr lang="nl-NL" sz="2100" dirty="0"/>
              <a:t>Persoon is sociaal verzekerd in het land waar die fysiek zijn werkzaamheden verricht </a:t>
            </a:r>
          </a:p>
          <a:p>
            <a:endParaRPr lang="nl-NL" sz="2100" dirty="0"/>
          </a:p>
          <a:p>
            <a:endParaRPr lang="nl-NL" sz="2100" b="1" dirty="0"/>
          </a:p>
          <a:p>
            <a:r>
              <a:rPr lang="nl-NL" sz="2100" b="1" dirty="0"/>
              <a:t>Kortom:</a:t>
            </a:r>
            <a:r>
              <a:rPr lang="nl-NL" sz="2100" dirty="0"/>
              <a:t> Je werkt uitsluitend in België? Dan ben je sociaal verzekerd in België, ook al woon je in Nederland. </a:t>
            </a:r>
          </a:p>
          <a:p>
            <a:endParaRPr lang="nl-NL" sz="2100" dirty="0"/>
          </a:p>
          <a:p>
            <a:endParaRPr lang="nl-NL" sz="2100" dirty="0"/>
          </a:p>
          <a:p>
            <a:endParaRPr lang="nl-NL" sz="2100" dirty="0"/>
          </a:p>
          <a:p>
            <a:endParaRPr lang="nl-NL" sz="2100" dirty="0"/>
          </a:p>
          <a:p>
            <a:endParaRPr lang="nl-NL" sz="2100" dirty="0"/>
          </a:p>
          <a:p>
            <a:endParaRPr lang="nl-NL" sz="2100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C155F2D-6BA0-48FB-231A-881B4EB4B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0CFD-9B9A-FF4D-855A-8ACCAC63B321}" type="slidenum">
              <a:rPr lang="nl-NL" smtClean="0"/>
              <a:t>4</a:t>
            </a:fld>
            <a:endParaRPr lang="nl-NL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8165E31-3AED-0A7E-4913-F6D5832AB8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571500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81F492DD-25CB-D87E-7C4B-DE10AEF71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0803" y="1115469"/>
            <a:ext cx="9931597" cy="730431"/>
          </a:xfrm>
        </p:spPr>
        <p:txBody>
          <a:bodyPr/>
          <a:lstStyle/>
          <a:p>
            <a:r>
              <a:rPr lang="nl-NL" b="1" dirty="0"/>
              <a:t>Werken in 1 land </a:t>
            </a: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F31C794D-FCDB-F39D-D159-4A67A8FADBEA}"/>
              </a:ext>
            </a:extLst>
          </p:cNvPr>
          <p:cNvSpPr txBox="1"/>
          <p:nvPr/>
        </p:nvSpPr>
        <p:spPr>
          <a:xfrm>
            <a:off x="127034" y="26865"/>
            <a:ext cx="566416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700" b="1" dirty="0">
                <a:solidFill>
                  <a:srgbClr val="5C4EA8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Goed voorbereid de grens over </a:t>
            </a:r>
            <a:endParaRPr lang="en-NL" sz="1700" b="1" dirty="0">
              <a:solidFill>
                <a:srgbClr val="5C4EA8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890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2BAB032-316F-EBC3-3161-FDD937AAA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E2C76A-7E86-0465-BEA7-454A9F433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6BD90720-3DE0-2634-6416-67DA2C2DC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0CFD-9B9A-FF4D-855A-8ACCAC63B321}" type="slidenum">
              <a:rPr lang="nl-NL" smtClean="0"/>
              <a:t>5</a:t>
            </a:fld>
            <a:endParaRPr lang="nl-NL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91F4B98-C06A-61DC-3177-1D5F91F86ED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571500"/>
          </a:xfrm>
          <a:prstGeom prst="rect">
            <a:avLst/>
          </a:prstGeom>
        </p:spPr>
      </p:pic>
      <p:sp>
        <p:nvSpPr>
          <p:cNvPr id="11" name="Titel 10">
            <a:extLst>
              <a:ext uri="{FF2B5EF4-FFF2-40B4-BE49-F238E27FC236}">
                <a16:creationId xmlns:a16="http://schemas.microsoft.com/office/drawing/2014/main" id="{FC3BD830-CE0A-C897-5442-18B06E912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Werken in twee of meer lidstaten in loondienst </a:t>
            </a:r>
          </a:p>
        </p:txBody>
      </p:sp>
      <p:sp>
        <p:nvSpPr>
          <p:cNvPr id="17" name="Tijdelijke aanduiding voor inhoud 2">
            <a:extLst>
              <a:ext uri="{FF2B5EF4-FFF2-40B4-BE49-F238E27FC236}">
                <a16:creationId xmlns:a16="http://schemas.microsoft.com/office/drawing/2014/main" id="{C9468F0B-07E3-27F0-2659-1352BFCB66DB}"/>
              </a:ext>
            </a:extLst>
          </p:cNvPr>
          <p:cNvSpPr txBox="1">
            <a:spLocks/>
          </p:cNvSpPr>
          <p:nvPr/>
        </p:nvSpPr>
        <p:spPr>
          <a:xfrm>
            <a:off x="1650803" y="1845898"/>
            <a:ext cx="9931597" cy="4478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ts val="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241200" algn="l" defTabSz="457200" rtl="0" eaLnBrk="1" latinLnBrk="0" hangingPunct="1">
              <a:lnSpc>
                <a:spcPts val="2400"/>
              </a:lnSpc>
              <a:spcBef>
                <a:spcPts val="0"/>
              </a:spcBef>
              <a:buClr>
                <a:schemeClr val="accent1"/>
              </a:buClr>
              <a:buSzPct val="75000"/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8000" indent="-234000" algn="l" defTabSz="457200" rtl="0" eaLnBrk="1" latinLnBrk="0" hangingPunct="1">
              <a:lnSpc>
                <a:spcPts val="2400"/>
              </a:lnSpc>
              <a:spcBef>
                <a:spcPts val="0"/>
              </a:spcBef>
              <a:buClrTx/>
              <a:buSzPct val="100000"/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2000" indent="-234000" algn="l" defTabSz="457200" rtl="0" eaLnBrk="1" latinLnBrk="0" hangingPunct="1">
              <a:lnSpc>
                <a:spcPts val="2400"/>
              </a:lnSpc>
              <a:spcBef>
                <a:spcPts val="0"/>
              </a:spcBef>
              <a:buClrTx/>
              <a:buSzPct val="100000"/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6000" indent="-234000" algn="l" defTabSz="457200" rtl="0" eaLnBrk="1" latinLnBrk="0" hangingPunct="1">
              <a:lnSpc>
                <a:spcPts val="2400"/>
              </a:lnSpc>
              <a:spcBef>
                <a:spcPts val="0"/>
              </a:spcBef>
              <a:buClrTx/>
              <a:buSzPct val="100000"/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2100" dirty="0"/>
          </a:p>
          <a:p>
            <a:r>
              <a:rPr lang="nl-NL" sz="2100" dirty="0"/>
              <a:t>Iemand die in 2 of meer lidstaten in loondienst werkt daarvan is de wetgeving van de lidstaat waar hij woont van toepassing als de persoon: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100" dirty="0"/>
              <a:t>Op dit grondgebied </a:t>
            </a:r>
            <a:r>
              <a:rPr lang="nl-NL" sz="2100" b="1" u="sng" dirty="0"/>
              <a:t>25% of meer </a:t>
            </a:r>
            <a:r>
              <a:rPr lang="nl-NL" sz="2100" dirty="0"/>
              <a:t>van totale arbeidstijd en/of inkomen van zijn werkzaamheden verricht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100" dirty="0"/>
              <a:t>Te beoordelen over een periode van 12 maanden </a:t>
            </a:r>
          </a:p>
          <a:p>
            <a:endParaRPr lang="nl-NL" sz="2100" dirty="0"/>
          </a:p>
          <a:p>
            <a:endParaRPr lang="nl-NL" sz="2100" dirty="0"/>
          </a:p>
          <a:p>
            <a:endParaRPr lang="nl-NL" sz="2100" dirty="0"/>
          </a:p>
          <a:p>
            <a:endParaRPr lang="nl-NL" sz="2100" dirty="0"/>
          </a:p>
          <a:p>
            <a:endParaRPr lang="nl-NL" sz="2100" dirty="0"/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44047047-6FA6-3FAB-8824-64D176782547}"/>
              </a:ext>
            </a:extLst>
          </p:cNvPr>
          <p:cNvSpPr txBox="1"/>
          <p:nvPr/>
        </p:nvSpPr>
        <p:spPr>
          <a:xfrm>
            <a:off x="127034" y="26865"/>
            <a:ext cx="566416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700" b="1" dirty="0">
                <a:solidFill>
                  <a:srgbClr val="5C4EA8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Goed voorbereid de grens over </a:t>
            </a:r>
            <a:endParaRPr lang="en-NL" sz="1700" b="1" dirty="0">
              <a:solidFill>
                <a:srgbClr val="5C4EA8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78BD1DF-8AC1-109C-DAD7-C397741DC91C}"/>
              </a:ext>
            </a:extLst>
          </p:cNvPr>
          <p:cNvSpPr txBox="1"/>
          <p:nvPr/>
        </p:nvSpPr>
        <p:spPr>
          <a:xfrm>
            <a:off x="10279939" y="4517719"/>
            <a:ext cx="1041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rgbClr val="974E98"/>
                </a:solidFill>
              </a:rPr>
              <a:t>25%</a:t>
            </a:r>
          </a:p>
        </p:txBody>
      </p:sp>
      <p:sp>
        <p:nvSpPr>
          <p:cNvPr id="9" name="Gedeeltelijke cirkel 8">
            <a:extLst>
              <a:ext uri="{FF2B5EF4-FFF2-40B4-BE49-F238E27FC236}">
                <a16:creationId xmlns:a16="http://schemas.microsoft.com/office/drawing/2014/main" id="{BE44FC54-8CAA-C60F-15C4-C0BBAB1FCC74}"/>
              </a:ext>
            </a:extLst>
          </p:cNvPr>
          <p:cNvSpPr/>
          <p:nvPr/>
        </p:nvSpPr>
        <p:spPr>
          <a:xfrm>
            <a:off x="9056914" y="4251791"/>
            <a:ext cx="2264229" cy="2133600"/>
          </a:xfrm>
          <a:prstGeom prst="pi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951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650B3C-C68E-E15F-1474-86E3E9E2B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A1-verklaring – bij werken in 2 of meer landen 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5E30E8BC-9F7A-A4A0-E159-052B1A758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39856" y="1708027"/>
            <a:ext cx="3448630" cy="5161179"/>
          </a:xfrm>
          <a:prstGeom prst="rect">
            <a:avLst/>
          </a:prstGeom>
        </p:spPr>
      </p:pic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533726CA-31BD-DBFC-B2D7-A1F415545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0CFD-9B9A-FF4D-855A-8ACCAC63B321}" type="slidenum">
              <a:rPr lang="nl-NL" smtClean="0"/>
              <a:t>6</a:t>
            </a:fld>
            <a:endParaRPr lang="nl-NL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884BD07D-3A8C-C916-BE27-2EB4DA7933D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0"/>
            <a:ext cx="12192000" cy="571500"/>
          </a:xfrm>
          <a:prstGeom prst="rect">
            <a:avLst/>
          </a:prstGeom>
        </p:spPr>
      </p:pic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B9D9910D-6345-0E57-31F2-E67ED270E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9660" y="1845900"/>
            <a:ext cx="5481517" cy="41461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2100" dirty="0"/>
              <a:t>Als je werkt in twee of meer landen bewijst de A1-verklaring waar je sociaal verzekerd bent. </a:t>
            </a:r>
          </a:p>
          <a:p>
            <a:endParaRPr lang="nl-NL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100" dirty="0"/>
              <a:t>Woont de werknemer in Nederland: SVB Amstelveen of via </a:t>
            </a:r>
            <a:r>
              <a:rPr lang="nl-NL" sz="2100" dirty="0" err="1"/>
              <a:t>Twinternet</a:t>
            </a:r>
            <a:endParaRPr lang="nl-NL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100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717CD6EA-75A1-09F5-26FC-D5DB00C8FCED}"/>
              </a:ext>
            </a:extLst>
          </p:cNvPr>
          <p:cNvSpPr txBox="1"/>
          <p:nvPr/>
        </p:nvSpPr>
        <p:spPr>
          <a:xfrm>
            <a:off x="127034" y="26865"/>
            <a:ext cx="566416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700" b="1" dirty="0">
                <a:solidFill>
                  <a:srgbClr val="5C4EA8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Goed voorbereid de grens over </a:t>
            </a:r>
            <a:endParaRPr lang="en-NL" sz="1700" b="1" dirty="0">
              <a:solidFill>
                <a:srgbClr val="5C4EA8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255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9EB0CCA-FC1F-18CF-C077-3BC2BAD7E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925A459-A8D0-4DAD-4592-B3DC91FC7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42773" y="6592991"/>
            <a:ext cx="2844800" cy="265010"/>
          </a:xfrm>
        </p:spPr>
        <p:txBody>
          <a:bodyPr/>
          <a:lstStyle/>
          <a:p>
            <a:fld id="{10A70CFD-9B9A-FF4D-855A-8ACCAC63B321}" type="slidenum">
              <a:rPr lang="nl-NL" smtClean="0"/>
              <a:pPr/>
              <a:t>7</a:t>
            </a:fld>
            <a:endParaRPr lang="nl-NL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C289808C-A6C0-2BA7-7BC4-E9BCEE1CB67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571500"/>
          </a:xfrm>
          <a:prstGeom prst="rect">
            <a:avLst/>
          </a:prstGeom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75F50716-AB89-3CDB-69AD-C6F64FB9E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0803" y="1845899"/>
            <a:ext cx="9931597" cy="414616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100" dirty="0"/>
              <a:t>Aansluiten bij een zelfgekozen mutualiteit </a:t>
            </a:r>
          </a:p>
          <a:p>
            <a:endParaRPr lang="nl-NL" sz="21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100" dirty="0"/>
              <a:t>S1 formulier </a:t>
            </a:r>
          </a:p>
          <a:p>
            <a:endParaRPr lang="nl-NL" sz="21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100" dirty="0"/>
              <a:t>Verdragspolis CZ </a:t>
            </a:r>
          </a:p>
          <a:p>
            <a:endParaRPr lang="nl-NL" sz="21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100" dirty="0"/>
              <a:t>Recht op zorg in twee landen </a:t>
            </a:r>
          </a:p>
          <a:p>
            <a:endParaRPr lang="nl-NL" sz="21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100" dirty="0"/>
              <a:t>Eventueel zelf aanvullend verzekeren in gewenste land 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CB84D08-D6D9-0C05-4C0B-0625B4BE9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Medische zorg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3A906E-2AD5-DC46-42DD-6F6AFABC30A4}"/>
              </a:ext>
            </a:extLst>
          </p:cNvPr>
          <p:cNvSpPr txBox="1"/>
          <p:nvPr/>
        </p:nvSpPr>
        <p:spPr>
          <a:xfrm>
            <a:off x="127034" y="26865"/>
            <a:ext cx="566416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700" b="1" dirty="0">
                <a:solidFill>
                  <a:srgbClr val="5C4EA8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Goed voorbereid de grens over </a:t>
            </a:r>
            <a:endParaRPr lang="en-NL" sz="1700" b="1" dirty="0">
              <a:solidFill>
                <a:srgbClr val="5C4EA8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7E500617-49ED-2FE6-8B2D-E5C45F02309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0000"/>
          </a:blip>
          <a:stretch>
            <a:fillRect/>
          </a:stretch>
        </p:blipFill>
        <p:spPr>
          <a:xfrm>
            <a:off x="8275415" y="1336757"/>
            <a:ext cx="3306986" cy="328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422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6470BF2-B875-4844-A2EE-CC02BEACBA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9DA227-ABB4-8B3B-B9E5-E2E687ED3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Arbeidsongeschiktheid België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0FD48F-6857-7951-01A2-76AE4CFC91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/>
              <a:t>Verzekerd door werken en/of uitkering </a:t>
            </a:r>
          </a:p>
          <a:p>
            <a:endParaRPr lang="nl-NL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/>
              <a:t>Ten minste 66% arbeidsongeschiktheid voor ziekte-uitkering en invaliditeitsuitkering </a:t>
            </a:r>
          </a:p>
          <a:p>
            <a:endParaRPr lang="nl-NL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/>
              <a:t>Rijksinstituut voor Ziekte en Invaliditeit </a:t>
            </a:r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</p:txBody>
      </p:sp>
      <p:sp>
        <p:nvSpPr>
          <p:cNvPr id="15" name="Tijdelijke aanduiding voor dianummer 14">
            <a:extLst>
              <a:ext uri="{FF2B5EF4-FFF2-40B4-BE49-F238E27FC236}">
                <a16:creationId xmlns:a16="http://schemas.microsoft.com/office/drawing/2014/main" id="{FE79D30F-7638-8D05-5793-1F68E9437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0CFD-9B9A-FF4D-855A-8ACCAC63B321}" type="slidenum">
              <a:rPr lang="nl-NL" smtClean="0"/>
              <a:t>8</a:t>
            </a:fld>
            <a:endParaRPr lang="nl-NL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7FB9BE6-1BAA-6E2B-FAD8-3377348D685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0"/>
            <a:ext cx="12192000" cy="571500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CE440C0-02CD-F52E-814D-1BCB8CB1DE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6520301"/>
              </p:ext>
            </p:extLst>
          </p:nvPr>
        </p:nvGraphicFramePr>
        <p:xfrm>
          <a:off x="891049" y="1755647"/>
          <a:ext cx="10484087" cy="6393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TextBox 5">
            <a:extLst>
              <a:ext uri="{FF2B5EF4-FFF2-40B4-BE49-F238E27FC236}">
                <a16:creationId xmlns:a16="http://schemas.microsoft.com/office/drawing/2014/main" id="{D740D2A1-A3A0-B17A-EEC4-833CE4629362}"/>
              </a:ext>
            </a:extLst>
          </p:cNvPr>
          <p:cNvSpPr txBox="1"/>
          <p:nvPr/>
        </p:nvSpPr>
        <p:spPr>
          <a:xfrm>
            <a:off x="127034" y="26865"/>
            <a:ext cx="566416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700" b="1" dirty="0">
                <a:solidFill>
                  <a:srgbClr val="5C4EA8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Goed voorbereid de grens over </a:t>
            </a:r>
            <a:endParaRPr lang="en-NL" sz="1700" b="1" dirty="0">
              <a:solidFill>
                <a:srgbClr val="5C4EA8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40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  <p:extLst>
    <p:ext uri="{6950BFC3-D8DA-4A85-94F7-54DA5524770B}">
      <p188:commentRel xmlns:p188="http://schemas.microsoft.com/office/powerpoint/2018/8/main" r:id="rId3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4DF38D7-48E8-1F46-2E88-86FA8A83ED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CAA5A2-84A1-9DF2-EDA5-2D489AA84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Nederlandse werkloosheidsuitkering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B441ADA-A78A-CBED-8220-75E84F0A9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sz="2100" b="1" dirty="0"/>
              <a:t>Uit welk land een werkloosheidsuitkering? </a:t>
            </a:r>
          </a:p>
          <a:p>
            <a:endParaRPr lang="nl-NL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100" dirty="0"/>
              <a:t>Bij gedeeltelijk werkloosheid? Recht in het land waar men werkt.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100" dirty="0"/>
              <a:t>Bij volledige werkloosheid? Recht in het land waar men woont</a:t>
            </a:r>
            <a:r>
              <a:rPr lang="nl-NL" sz="2100" b="1" dirty="0"/>
              <a:t>. </a:t>
            </a:r>
          </a:p>
          <a:p>
            <a:endParaRPr lang="nl-NL" sz="2100" dirty="0"/>
          </a:p>
          <a:p>
            <a:endParaRPr lang="nl-NL" sz="2100" dirty="0"/>
          </a:p>
          <a:p>
            <a:r>
              <a:rPr lang="nl-NL" sz="2100" b="1" dirty="0"/>
              <a:t>Nederlandse werkloosheidsuitkering: </a:t>
            </a:r>
          </a:p>
          <a:p>
            <a:endParaRPr lang="nl-NL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100" dirty="0"/>
              <a:t>Aanvragen bij het UWV in Nederland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100" dirty="0"/>
              <a:t>Minimaal 3 maanden en maximaal 24 maanden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100" dirty="0"/>
              <a:t>Eerste 2 maanden = 75% daarna 70% van het WW-maandloon </a:t>
            </a:r>
          </a:p>
        </p:txBody>
      </p:sp>
      <p:sp>
        <p:nvSpPr>
          <p:cNvPr id="15" name="Tijdelijke aanduiding voor dianummer 14">
            <a:extLst>
              <a:ext uri="{FF2B5EF4-FFF2-40B4-BE49-F238E27FC236}">
                <a16:creationId xmlns:a16="http://schemas.microsoft.com/office/drawing/2014/main" id="{A2D5300C-04F1-1E21-3EC7-33F8623CA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0CFD-9B9A-FF4D-855A-8ACCAC63B321}" type="slidenum">
              <a:rPr lang="nl-NL" smtClean="0"/>
              <a:t>9</a:t>
            </a:fld>
            <a:endParaRPr lang="nl-NL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D595605-1731-5B20-3E93-232228691EC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5715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B4D46C3F-07AB-BBFE-E427-BFB3C3DDCBE9}"/>
              </a:ext>
            </a:extLst>
          </p:cNvPr>
          <p:cNvSpPr txBox="1"/>
          <p:nvPr/>
        </p:nvSpPr>
        <p:spPr>
          <a:xfrm>
            <a:off x="127034" y="26865"/>
            <a:ext cx="566416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700" b="1" dirty="0">
                <a:solidFill>
                  <a:srgbClr val="5C4EA8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Goed voorbereid de grens over </a:t>
            </a:r>
            <a:endParaRPr lang="en-NL" sz="1700" b="1" dirty="0">
              <a:solidFill>
                <a:srgbClr val="5C4EA8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244498C-8CCC-F033-AC0C-C733A6D71A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7668" y="2446824"/>
            <a:ext cx="2187057" cy="184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806623"/>
      </p:ext>
    </p:extLst>
  </p:cSld>
  <p:clrMapOvr>
    <a:masterClrMapping/>
  </p:clrMapOvr>
</p:sld>
</file>

<file path=ppt/theme/theme1.xml><?xml version="1.0" encoding="utf-8"?>
<a:theme xmlns:a="http://schemas.openxmlformats.org/drawingml/2006/main" name="SVB - paars 1">
  <a:themeElements>
    <a:clrScheme name="Aangepast 6">
      <a:dk1>
        <a:sysClr val="windowText" lastClr="000000"/>
      </a:dk1>
      <a:lt1>
        <a:srgbClr val="FFFFFF"/>
      </a:lt1>
      <a:dk2>
        <a:srgbClr val="01675A"/>
      </a:dk2>
      <a:lt2>
        <a:srgbClr val="80D2C2"/>
      </a:lt2>
      <a:accent1>
        <a:srgbClr val="00A484"/>
      </a:accent1>
      <a:accent2>
        <a:srgbClr val="E86390"/>
      </a:accent2>
      <a:accent3>
        <a:srgbClr val="34C066"/>
      </a:accent3>
      <a:accent4>
        <a:srgbClr val="7F4EC1"/>
      </a:accent4>
      <a:accent5>
        <a:srgbClr val="F49634"/>
      </a:accent5>
      <a:accent6>
        <a:srgbClr val="006ABC"/>
      </a:accent6>
      <a:hlink>
        <a:srgbClr val="00A8CA"/>
      </a:hlink>
      <a:folHlink>
        <a:srgbClr val="974E9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VB template paars 1" id="{F9379C13-CF89-42CA-9125-499688D7E523}" vid="{F190B886-6F9B-4F57-90C7-AEE5A8A7A217}"/>
    </a:ext>
  </a:extLst>
</a:theme>
</file>

<file path=ppt/theme/theme2.xml><?xml version="1.0" encoding="utf-8"?>
<a:theme xmlns:a="http://schemas.openxmlformats.org/drawingml/2006/main" name="1_titelpagina's">
  <a:themeElements>
    <a:clrScheme name="SVB 2 1">
      <a:dk1>
        <a:sysClr val="windowText" lastClr="000000"/>
      </a:dk1>
      <a:lt1>
        <a:srgbClr val="FFFFFF"/>
      </a:lt1>
      <a:dk2>
        <a:srgbClr val="01675A"/>
      </a:dk2>
      <a:lt2>
        <a:srgbClr val="87CEC9"/>
      </a:lt2>
      <a:accent1>
        <a:srgbClr val="00A484"/>
      </a:accent1>
      <a:accent2>
        <a:srgbClr val="E8638F"/>
      </a:accent2>
      <a:accent3>
        <a:srgbClr val="B2D900"/>
      </a:accent3>
      <a:accent4>
        <a:srgbClr val="7F62C1"/>
      </a:accent4>
      <a:accent5>
        <a:srgbClr val="F49634"/>
      </a:accent5>
      <a:accent6>
        <a:srgbClr val="82BDF0"/>
      </a:accent6>
      <a:hlink>
        <a:srgbClr val="00A8CA"/>
      </a:hlink>
      <a:folHlink>
        <a:srgbClr val="984F9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VB template roze" id="{B5031F35-9B7A-4EB0-A383-094B6908F98B}" vid="{DEDD34DF-A6D7-43D7-8AED-63415C6D056E}"/>
    </a:ext>
  </a:extLst>
</a:theme>
</file>

<file path=ppt/theme/theme3.xml><?xml version="1.0" encoding="utf-8"?>
<a:theme xmlns:a="http://schemas.openxmlformats.org/drawingml/2006/main" name="SVB - roze">
  <a:themeElements>
    <a:clrScheme name="Aangepast 6">
      <a:dk1>
        <a:sysClr val="windowText" lastClr="000000"/>
      </a:dk1>
      <a:lt1>
        <a:srgbClr val="FFFFFF"/>
      </a:lt1>
      <a:dk2>
        <a:srgbClr val="01675A"/>
      </a:dk2>
      <a:lt2>
        <a:srgbClr val="80D2C2"/>
      </a:lt2>
      <a:accent1>
        <a:srgbClr val="00A484"/>
      </a:accent1>
      <a:accent2>
        <a:srgbClr val="E86390"/>
      </a:accent2>
      <a:accent3>
        <a:srgbClr val="34C066"/>
      </a:accent3>
      <a:accent4>
        <a:srgbClr val="7F4EC1"/>
      </a:accent4>
      <a:accent5>
        <a:srgbClr val="F49634"/>
      </a:accent5>
      <a:accent6>
        <a:srgbClr val="006ABC"/>
      </a:accent6>
      <a:hlink>
        <a:srgbClr val="00A8CA"/>
      </a:hlink>
      <a:folHlink>
        <a:srgbClr val="974E9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VB template roze" id="{B5031F35-9B7A-4EB0-A383-094B6908F98B}" vid="{516CCEE5-6D75-40EF-AB35-69EE2703F2A9}"/>
    </a:ext>
  </a:extLst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3a92735-4626-485d-b499-1eae95cc67aa">
      <Value>17</Value>
      <Value>18</Value>
    </TaxCatchAll>
    <_dlc_DocId xmlns="b6b2ff1b-ff57-457c-b578-778e31454dca">SVB-20908197-1477</_dlc_DocId>
    <_dlc_DocIdUrl xmlns="b6b2ff1b-ff57-457c-b578-778e31454dca">
      <Url>https://svbnl.sharepoint.com/sites/TAA-O-EvenementenBBZBDZ/_layouts/15/DocIdRedir.aspx?ID=SVB-20908197-1477</Url>
      <Description>SVB-20908197-1477</Description>
    </_dlc_DocIdUrl>
    <m859923d2c9f4ed7b56e3e0674abe4d6 xmlns="d3a92735-4626-485d-b499-1eae95cc67aa">
      <Terms xmlns="http://schemas.microsoft.com/office/infopath/2007/PartnerControls">
        <TermInfo xmlns="http://schemas.microsoft.com/office/infopath/2007/PartnerControls">
          <TermName xmlns="http://schemas.microsoft.com/office/infopath/2007/PartnerControls">DSV - Bureau Belgische Zaken/ Bureau Duitse Zaken - P-Dienstverlening Grensarbeiders</TermName>
          <TermId xmlns="http://schemas.microsoft.com/office/infopath/2007/PartnerControls">76152154-4c6f-4ce8-81c4-d90fd8311dd6</TermId>
        </TermInfo>
      </Terms>
    </m859923d2c9f4ed7b56e3e0674abe4d6>
    <p29d0d9ce849452a991e37f4008ef9d0 xmlns="d3a92735-4626-485d-b499-1eae95cc67aa">
      <Terms xmlns="http://schemas.microsoft.com/office/infopath/2007/PartnerControls"/>
    </p29d0d9ce849452a991e37f4008ef9d0>
    <h738996ce8684051a859fd28e4a09c17 xmlns="d3a92735-4626-485d-b499-1eae95cc67aa">
      <Terms xmlns="http://schemas.microsoft.com/office/infopath/2007/PartnerControls">
        <TermInfo xmlns="http://schemas.microsoft.com/office/infopath/2007/PartnerControls">
          <TermName xmlns="http://schemas.microsoft.com/office/infopath/2007/PartnerControls">Bedrijfsvoering op afdelingsniveau</TermName>
          <TermId xmlns="http://schemas.microsoft.com/office/infopath/2007/PartnerControls">60da5963-d00e-47c9-be14-cb098e0acc4e</TermId>
        </TermInfo>
      </Terms>
    </h738996ce8684051a859fd28e4a09c17>
  </documentManagement>
</p:properties>
</file>

<file path=customXml/item2.xml><?xml version="1.0" encoding="utf-8"?>
<?mso-contentType ?>
<SharedContentType xmlns="Microsoft.SharePoint.Taxonomy.ContentTypeSync" SourceId="117c692d-37fb-4c07-b4a8-e31ad0fd844b" ContentTypeId="0x0101008AAE420C97422D41AF70748E81EC3D7A" PreviousValue="false" LastSyncTimeStamp="2024-01-09T14:33:28.373Z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Standaard document vast" ma:contentTypeID="0x0101008AAE420C97422D41AF70748E81EC3D7A00D2141449F4C7C347A0FBCDA2C10270E2" ma:contentTypeVersion="5" ma:contentTypeDescription="" ma:contentTypeScope="" ma:versionID="318a047a4fd505e9e018acbc0b2d9c49">
  <xsd:schema xmlns:xsd="http://www.w3.org/2001/XMLSchema" xmlns:xs="http://www.w3.org/2001/XMLSchema" xmlns:p="http://schemas.microsoft.com/office/2006/metadata/properties" xmlns:ns2="d3a92735-4626-485d-b499-1eae95cc67aa" xmlns:ns3="b6b2ff1b-ff57-457c-b578-778e31454dca" targetNamespace="http://schemas.microsoft.com/office/2006/metadata/properties" ma:root="true" ma:fieldsID="ec894d6dc503a03d8896a610dc88e7b4" ns2:_="" ns3:_="">
    <xsd:import namespace="d3a92735-4626-485d-b499-1eae95cc67aa"/>
    <xsd:import namespace="b6b2ff1b-ff57-457c-b578-778e31454dca"/>
    <xsd:element name="properties">
      <xsd:complexType>
        <xsd:sequence>
          <xsd:element name="documentManagement">
            <xsd:complexType>
              <xsd:all>
                <xsd:element ref="ns2:p29d0d9ce849452a991e37f4008ef9d0" minOccurs="0"/>
                <xsd:element ref="ns2:TaxCatchAll" minOccurs="0"/>
                <xsd:element ref="ns2:TaxCatchAllLabel" minOccurs="0"/>
                <xsd:element ref="ns2:m859923d2c9f4ed7b56e3e0674abe4d6" minOccurs="0"/>
                <xsd:element ref="ns2:h738996ce8684051a859fd28e4a09c17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a92735-4626-485d-b499-1eae95cc67aa" elementFormDefault="qualified">
    <xsd:import namespace="http://schemas.microsoft.com/office/2006/documentManagement/types"/>
    <xsd:import namespace="http://schemas.microsoft.com/office/infopath/2007/PartnerControls"/>
    <xsd:element name="p29d0d9ce849452a991e37f4008ef9d0" ma:index="8" nillable="true" ma:taxonomy="true" ma:internalName="p29d0d9ce849452a991e37f4008ef9d0" ma:taxonomyFieldName="Archiefvormer" ma:displayName="Archiefvormer" ma:readOnly="false" ma:default="16;#SVB|75f70ad2-9ad6-4557-b3c1-5a3bfe422971" ma:fieldId="{929d0d9c-e849-452a-991e-37f4008ef9d0}" ma:sspId="117c692d-37fb-4c07-b4a8-e31ad0fd844b" ma:termSetId="8f923fb7-7f1b-4240-b24a-1d6dc7e9469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3bbcf0d4-eb3a-4bba-bd44-1d2deac079c1}" ma:internalName="TaxCatchAll" ma:showField="CatchAllData" ma:web="b6b2ff1b-ff57-457c-b578-778e31454d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3bbcf0d4-eb3a-4bba-bd44-1d2deac079c1}" ma:internalName="TaxCatchAllLabel" ma:readOnly="true" ma:showField="CatchAllDataLabel" ma:web="b6b2ff1b-ff57-457c-b578-778e31454d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859923d2c9f4ed7b56e3e0674abe4d6" ma:index="12" nillable="true" ma:taxonomy="true" ma:internalName="m859923d2c9f4ed7b56e3e0674abe4d6" ma:taxonomyFieldName="Organisatieonderdeel" ma:displayName="Organisatieonderdeel" ma:readOnly="false" ma:default="" ma:fieldId="{6859923d-2c9f-4ed7-b56e-3e0674abe4d6}" ma:sspId="117c692d-37fb-4c07-b4a8-e31ad0fd844b" ma:termSetId="a5ca7e11-aa4a-44c0-98a3-e1bd89bf78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738996ce8684051a859fd28e4a09c17" ma:index="14" nillable="true" ma:taxonomy="true" ma:internalName="h738996ce8684051a859fd28e4a09c17" ma:taxonomyFieldName="Procestype" ma:displayName="Procestype" ma:readOnly="false" ma:default="" ma:fieldId="{1738996c-e868-4051-a859-fd28e4a09c17}" ma:sspId="117c692d-37fb-4c07-b4a8-e31ad0fd844b" ma:termSetId="5d8406db-ddb9-4d30-96c8-e310baea39c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b2ff1b-ff57-457c-b578-778e31454dca" elementFormDefault="qualified">
    <xsd:import namespace="http://schemas.microsoft.com/office/2006/documentManagement/types"/>
    <xsd:import namespace="http://schemas.microsoft.com/office/infopath/2007/PartnerControls"/>
    <xsd:element name="_dlc_DocId" ma:index="16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8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63BBC5-623B-40C3-B4BE-38BDF47B5F94}">
  <ds:schemaRefs>
    <ds:schemaRef ds:uri="b6b2ff1b-ff57-457c-b578-778e31454dca"/>
    <ds:schemaRef ds:uri="d3a92735-4626-485d-b499-1eae95cc67a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23E4C40-6FEB-4890-992F-B3117697DD4A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079B7812-4EB6-4D46-89A3-6154DA404986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CE9F1FF6-35FD-41B8-83E7-1BC5B78EBEFF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5FD9C28C-B8C5-4766-A9BA-3AEC34080ECB}">
  <ds:schemaRefs>
    <ds:schemaRef ds:uri="b6b2ff1b-ff57-457c-b578-778e31454dca"/>
    <ds:schemaRef ds:uri="d3a92735-4626-485d-b499-1eae95cc67a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7e2842e1-665b-484c-aece-8136836bf73a}" enabled="1" method="Privileged" siteId="{f6eb77fb-3a22-43b2-99fd-eb5d61fccc02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630</Words>
  <Application>Microsoft Office PowerPoint</Application>
  <PresentationFormat>Breedbeeld</PresentationFormat>
  <Paragraphs>175</Paragraphs>
  <Slides>13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13</vt:i4>
      </vt:variant>
    </vt:vector>
  </HeadingPairs>
  <TitlesOfParts>
    <vt:vector size="23" baseType="lpstr">
      <vt:lpstr>Arial</vt:lpstr>
      <vt:lpstr>Calibri</vt:lpstr>
      <vt:lpstr>Lucida Grande</vt:lpstr>
      <vt:lpstr>Noto Sans</vt:lpstr>
      <vt:lpstr>Noto Sans SemBd</vt:lpstr>
      <vt:lpstr>Nunito</vt:lpstr>
      <vt:lpstr>Wingdings</vt:lpstr>
      <vt:lpstr>SVB - paars 1</vt:lpstr>
      <vt:lpstr>1_titelpagina's</vt:lpstr>
      <vt:lpstr>SVB - roze</vt:lpstr>
      <vt:lpstr>PowerPoint-presentatie</vt:lpstr>
      <vt:lpstr>Programma</vt:lpstr>
      <vt:lpstr>Toepasselijke wetgeving </vt:lpstr>
      <vt:lpstr>Werken in 1 land </vt:lpstr>
      <vt:lpstr>Werken in twee of meer lidstaten in loondienst </vt:lpstr>
      <vt:lpstr>A1-verklaring – bij werken in 2 of meer landen </vt:lpstr>
      <vt:lpstr>Medische zorg </vt:lpstr>
      <vt:lpstr>Arbeidsongeschiktheid België </vt:lpstr>
      <vt:lpstr>Nederlandse werkloosheidsuitkering </vt:lpstr>
      <vt:lpstr>Verschil in Pensioenen </vt:lpstr>
      <vt:lpstr>Aandachtspunten </vt:lpstr>
      <vt:lpstr>Contactgegevens</vt:lpstr>
      <vt:lpstr>Contactgegevens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Grensoverschrijdende sociale zekerheid Conny Thijssen &amp; John Budde  Bureau voor Duitse Zaken, SVB Nijmegen</dc:title>
  <dc:creator>Budde, John (NY)</dc:creator>
  <cp:lastModifiedBy>Kortsmit, Patrick (BR)</cp:lastModifiedBy>
  <cp:revision>8</cp:revision>
  <cp:lastPrinted>2024-04-08T13:11:58Z</cp:lastPrinted>
  <dcterms:modified xsi:type="dcterms:W3CDTF">2026-06-09T08:36:46Z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7575bb0-c36a-401d-b52f-b1dbcf6705f2_Enabled">
    <vt:lpwstr>true</vt:lpwstr>
  </property>
  <property fmtid="{D5CDD505-2E9C-101B-9397-08002B2CF9AE}" pid="3" name="MSIP_Label_c7575bb0-c36a-401d-b52f-b1dbcf6705f2_SetDate">
    <vt:lpwstr>2021-06-01T12:26:58Z</vt:lpwstr>
  </property>
  <property fmtid="{D5CDD505-2E9C-101B-9397-08002B2CF9AE}" pid="4" name="MSIP_Label_c7575bb0-c36a-401d-b52f-b1dbcf6705f2_Method">
    <vt:lpwstr>Standard</vt:lpwstr>
  </property>
  <property fmtid="{D5CDD505-2E9C-101B-9397-08002B2CF9AE}" pid="5" name="MSIP_Label_c7575bb0-c36a-401d-b52f-b1dbcf6705f2_Name">
    <vt:lpwstr>Binnen SVB</vt:lpwstr>
  </property>
  <property fmtid="{D5CDD505-2E9C-101B-9397-08002B2CF9AE}" pid="6" name="MSIP_Label_c7575bb0-c36a-401d-b52f-b1dbcf6705f2_SiteId">
    <vt:lpwstr>f6eb77fb-3a22-43b2-99fd-eb5d61fccc02</vt:lpwstr>
  </property>
  <property fmtid="{D5CDD505-2E9C-101B-9397-08002B2CF9AE}" pid="7" name="MSIP_Label_c7575bb0-c36a-401d-b52f-b1dbcf6705f2_ActionId">
    <vt:lpwstr/>
  </property>
  <property fmtid="{D5CDD505-2E9C-101B-9397-08002B2CF9AE}" pid="8" name="MSIP_Label_c7575bb0-c36a-401d-b52f-b1dbcf6705f2_ContentBits">
    <vt:lpwstr>8</vt:lpwstr>
  </property>
  <property fmtid="{D5CDD505-2E9C-101B-9397-08002B2CF9AE}" pid="9" name="ContentTypeId">
    <vt:lpwstr>0x0101008AAE420C97422D41AF70748E81EC3D7A00D2141449F4C7C347A0FBCDA2C10270E2</vt:lpwstr>
  </property>
  <property fmtid="{D5CDD505-2E9C-101B-9397-08002B2CF9AE}" pid="10" name="MediaServiceImageTags">
    <vt:lpwstr/>
  </property>
  <property fmtid="{D5CDD505-2E9C-101B-9397-08002B2CF9AE}" pid="11" name="m859923d2c9f4ed7b56e3e0674abe4d6">
    <vt:lpwstr/>
  </property>
  <property fmtid="{D5CDD505-2E9C-101B-9397-08002B2CF9AE}" pid="12" name="p29d0d9ce849452a991e37f4008ef9d0">
    <vt:lpwstr/>
  </property>
  <property fmtid="{D5CDD505-2E9C-101B-9397-08002B2CF9AE}" pid="13" name="Procestype">
    <vt:lpwstr>17;#Bedrijfsvoering op afdelingsniveau|60da5963-d00e-47c9-be14-cb098e0acc4e</vt:lpwstr>
  </property>
  <property fmtid="{D5CDD505-2E9C-101B-9397-08002B2CF9AE}" pid="14" name="h738996ce8684051a859fd28e4a09c17">
    <vt:lpwstr/>
  </property>
  <property fmtid="{D5CDD505-2E9C-101B-9397-08002B2CF9AE}" pid="15" name="Archiefvormer">
    <vt:lpwstr/>
  </property>
  <property fmtid="{D5CDD505-2E9C-101B-9397-08002B2CF9AE}" pid="16" name="Organisatieonderdeel">
    <vt:lpwstr>18;#DSV - Bureau Belgische Zaken/ Bureau Duitse Zaken - P-Dienstverlening Grensarbeiders|76152154-4c6f-4ce8-81c4-d90fd8311dd6</vt:lpwstr>
  </property>
  <property fmtid="{D5CDD505-2E9C-101B-9397-08002B2CF9AE}" pid="17" name="_dlc_DocIdItemGuid">
    <vt:lpwstr>290b20e0-40cc-4504-9c66-4f4826032298</vt:lpwstr>
  </property>
  <property fmtid="{D5CDD505-2E9C-101B-9397-08002B2CF9AE}" pid="18" name="lcf76f155ced4ddcb4097134ff3c332f">
    <vt:lpwstr/>
  </property>
</Properties>
</file>